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s/slide36.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50.xml" ContentType="application/vnd.openxmlformats-officedocument.presentationml.slide+xml"/>
  <Override PartName="/ppt/slides/slide49.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39.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8.xml" ContentType="application/vnd.openxmlformats-officedocument.presentationml.slide+xml"/>
  <Override PartName="/ppt/slides/slide47.xml" ContentType="application/vnd.openxmlformats-officedocument.presentationml.slide+xml"/>
  <Override PartName="/ppt/slides/slide46.xml" ContentType="application/vnd.openxmlformats-officedocument.presentationml.slide+xml"/>
  <Override PartName="/ppt/slides/slide45.xml" ContentType="application/vnd.openxmlformats-officedocument.presentationml.slide+xml"/>
  <Override PartName="/ppt/slides/slide35.xml" ContentType="application/vnd.openxmlformats-officedocument.presentationml.slide+xml"/>
  <Override PartName="/ppt/slides/slide21.xml" ContentType="application/vnd.openxmlformats-officedocument.presentationml.slide+xml"/>
  <Override PartName="/ppt/slides/slide1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20.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9.xml" ContentType="application/vnd.openxmlformats-officedocument.presentationml.slide+xml"/>
  <Override PartName="/ppt/slides/slide5.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0.xml" ContentType="application/vnd.openxmlformats-officedocument.presentationml.slide+xml"/>
  <Override PartName="/ppt/slides/slide14.xml" ContentType="application/vnd.openxmlformats-officedocument.presentationml.slide+xml"/>
  <Override PartName="/ppt/slides/slide12.xml" ContentType="application/vnd.openxmlformats-officedocument.presentationml.slide+xml"/>
  <Override PartName="/ppt/slides/slide15.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9.xml" ContentType="application/vnd.openxmlformats-officedocument.presentationml.slideLayout+xml"/>
  <Override PartName="/ppt/slideLayouts/slideLayout3.xml" ContentType="application/vnd.openxmlformats-officedocument.presentationml.slideLayout+xml"/>
  <Override PartName="/ppt/slideLayouts/slideLayout1.xml" ContentType="application/vnd.openxmlformats-officedocument.presentationml.slideLayout+xml"/>
  <Override PartName="/ppt/slideLayouts/slideLayout4.xml" ContentType="application/vnd.openxmlformats-officedocument.presentationml.slideLayout+xml"/>
  <Override PartName="/ppt/slideLayouts/slideLayout2.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4" r:id="rId3"/>
    <p:sldId id="262" r:id="rId4"/>
    <p:sldId id="297" r:id="rId5"/>
    <p:sldId id="291" r:id="rId6"/>
    <p:sldId id="292" r:id="rId7"/>
    <p:sldId id="293" r:id="rId8"/>
    <p:sldId id="294" r:id="rId9"/>
    <p:sldId id="295" r:id="rId10"/>
    <p:sldId id="296" r:id="rId11"/>
    <p:sldId id="298" r:id="rId12"/>
    <p:sldId id="257" r:id="rId13"/>
    <p:sldId id="299" r:id="rId14"/>
    <p:sldId id="300" r:id="rId15"/>
    <p:sldId id="301" r:id="rId16"/>
    <p:sldId id="302" r:id="rId17"/>
    <p:sldId id="258" r:id="rId18"/>
    <p:sldId id="278" r:id="rId19"/>
    <p:sldId id="284" r:id="rId20"/>
    <p:sldId id="279" r:id="rId21"/>
    <p:sldId id="285" r:id="rId22"/>
    <p:sldId id="280" r:id="rId23"/>
    <p:sldId id="286" r:id="rId24"/>
    <p:sldId id="281" r:id="rId25"/>
    <p:sldId id="287" r:id="rId26"/>
    <p:sldId id="282" r:id="rId27"/>
    <p:sldId id="288" r:id="rId28"/>
    <p:sldId id="290" r:id="rId29"/>
    <p:sldId id="303" r:id="rId30"/>
    <p:sldId id="304" r:id="rId31"/>
    <p:sldId id="305" r:id="rId32"/>
    <p:sldId id="306" r:id="rId33"/>
    <p:sldId id="309" r:id="rId34"/>
    <p:sldId id="311" r:id="rId35"/>
    <p:sldId id="312" r:id="rId36"/>
    <p:sldId id="315" r:id="rId37"/>
    <p:sldId id="316" r:id="rId38"/>
    <p:sldId id="317" r:id="rId39"/>
    <p:sldId id="318" r:id="rId40"/>
    <p:sldId id="319" r:id="rId41"/>
    <p:sldId id="320" r:id="rId42"/>
    <p:sldId id="321" r:id="rId43"/>
    <p:sldId id="322" r:id="rId44"/>
    <p:sldId id="323" r:id="rId45"/>
    <p:sldId id="324" r:id="rId46"/>
    <p:sldId id="325" r:id="rId47"/>
    <p:sldId id="326" r:id="rId48"/>
    <p:sldId id="327" r:id="rId49"/>
    <p:sldId id="328" r:id="rId50"/>
    <p:sldId id="329" r:id="rId51"/>
  </p:sldIdLst>
  <p:sldSz cx="12192000" cy="6858000"/>
  <p:notesSz cx="6794500" cy="9931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8" Type="http://schemas.openxmlformats.org/officeDocument/2006/relationships/customXml" Target="../customXml/item3.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ustomXml" Target="../customXml/item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ustomXml" Target="../customXml/item2.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E81C806C-52AF-47D6-B2E0-9362A462712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00920"/>
            <a:ext cx="7620523" cy="3207053"/>
          </a:xfrm>
          <a:prstGeom prst="rect">
            <a:avLst/>
          </a:prstGeom>
        </p:spPr>
      </p:pic>
      <p:sp>
        <p:nvSpPr>
          <p:cNvPr id="13" name="Rectangle 12">
            <a:extLst>
              <a:ext uri="{FF2B5EF4-FFF2-40B4-BE49-F238E27FC236}">
                <a16:creationId xmlns:a16="http://schemas.microsoft.com/office/drawing/2014/main" xmlns="" id="{856D05DB-C83D-477D-B05E-98B720224FC3}"/>
              </a:ext>
            </a:extLst>
          </p:cNvPr>
          <p:cNvSpPr/>
          <p:nvPr userDrawn="1"/>
        </p:nvSpPr>
        <p:spPr>
          <a:xfrm>
            <a:off x="1282704" y="6350884"/>
            <a:ext cx="9146761" cy="92765"/>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1800" dirty="0"/>
          </a:p>
        </p:txBody>
      </p:sp>
      <p:sp>
        <p:nvSpPr>
          <p:cNvPr id="14" name="Rectangle 13">
            <a:extLst>
              <a:ext uri="{FF2B5EF4-FFF2-40B4-BE49-F238E27FC236}">
                <a16:creationId xmlns:a16="http://schemas.microsoft.com/office/drawing/2014/main" xmlns="" id="{97458B4C-7461-41F6-AAF0-56FA1DADA380}"/>
              </a:ext>
            </a:extLst>
          </p:cNvPr>
          <p:cNvSpPr/>
          <p:nvPr userDrawn="1"/>
        </p:nvSpPr>
        <p:spPr>
          <a:xfrm>
            <a:off x="1435104" y="367426"/>
            <a:ext cx="9146761" cy="92765"/>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1800" dirty="0"/>
          </a:p>
        </p:txBody>
      </p:sp>
      <p:pic>
        <p:nvPicPr>
          <p:cNvPr id="6" name="Picture 5">
            <a:extLst>
              <a:ext uri="{FF2B5EF4-FFF2-40B4-BE49-F238E27FC236}">
                <a16:creationId xmlns:a16="http://schemas.microsoft.com/office/drawing/2014/main" xmlns="" id="{F2EE9FCC-54FF-4E44-A899-9FD60523B56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454" t="11526" r="63602" b="11750"/>
          <a:stretch/>
        </p:blipFill>
        <p:spPr>
          <a:xfrm>
            <a:off x="7857150" y="2693323"/>
            <a:ext cx="4343687" cy="4257387"/>
          </a:xfrm>
          <a:prstGeom prst="rect">
            <a:avLst/>
          </a:prstGeom>
        </p:spPr>
      </p:pic>
    </p:spTree>
    <p:extLst>
      <p:ext uri="{BB962C8B-B14F-4D97-AF65-F5344CB8AC3E}">
        <p14:creationId xmlns:p14="http://schemas.microsoft.com/office/powerpoint/2010/main" val="3745249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4ACBBB8C-81E3-4A04-B793-38B3A8281957}"/>
              </a:ext>
            </a:extLst>
          </p:cNvPr>
          <p:cNvSpPr/>
          <p:nvPr userDrawn="1"/>
        </p:nvSpPr>
        <p:spPr>
          <a:xfrm>
            <a:off x="6446981" y="1446245"/>
            <a:ext cx="5745019" cy="5411755"/>
          </a:xfrm>
          <a:prstGeom prst="rect">
            <a:avLst/>
          </a:prstGeom>
          <a:blipFill>
            <a:blip r:embed="rId2">
              <a:extLst>
                <a:ext uri="{BEBA8EAE-BF5A-486C-A8C5-ECC9F3942E4B}">
                  <a14:imgProps xmlns:a14="http://schemas.microsoft.com/office/drawing/2010/main">
                    <a14:imgLayer r:embed="rId3">
                      <a14:imgEffect>
                        <a14:backgroundRemoval t="6951" b="69208" l="5829" r="62781">
                          <a14:foregroundMark x1="46629" y1="22646" x2="46629" y2="22646"/>
                          <a14:foregroundMark x1="41362" y1="16667" x2="41362" y2="16667"/>
                          <a14:foregroundMark x1="62781" y1="30269" x2="62781" y2="30269"/>
                          <a14:foregroundMark x1="62781" y1="31166" x2="62781" y2="31166"/>
                          <a14:foregroundMark x1="35393" y1="65845" x2="35393" y2="65845"/>
                          <a14:foregroundMark x1="28933" y1="40807" x2="28933" y2="40807"/>
                          <a14:foregroundMark x1="21770" y1="46861" x2="21770" y2="46861"/>
                          <a14:foregroundMark x1="39396" y1="69208" x2="39396" y2="69208"/>
                          <a14:foregroundMark x1="16994" y1="47608" x2="16994" y2="47608"/>
                          <a14:foregroundMark x1="5829" y1="38042" x2="5829" y2="38042"/>
                          <a14:foregroundMark x1="37008" y1="24215" x2="37008" y2="24215"/>
                          <a14:foregroundMark x1="46629" y1="24215" x2="46629" y2="24215"/>
                          <a14:foregroundMark x1="47191" y1="23244" x2="47191" y2="23244"/>
                          <a14:foregroundMark x1="47893" y1="28176" x2="47893" y2="28176"/>
                          <a14:foregroundMark x1="62219" y1="40060" x2="62219" y2="40060"/>
                          <a14:foregroundMark x1="61868" y1="42526" x2="61868" y2="42526"/>
                          <a14:foregroundMark x1="61657" y1="43274" x2="61657" y2="43274"/>
                          <a14:foregroundMark x1="61798" y1="41779" x2="61798" y2="41779"/>
                          <a14:foregroundMark x1="61868" y1="43348" x2="61868" y2="43348"/>
                          <a14:foregroundMark x1="46770" y1="26233" x2="46770" y2="26233"/>
                        </a14:backgroundRemoval>
                      </a14:imgEffect>
                      <a14:imgEffect>
                        <a14:sharpenSoften amount="-25000"/>
                      </a14:imgEffect>
                    </a14:imgLayer>
                  </a14:imgProps>
                </a:ext>
              </a:extLst>
            </a:blip>
            <a:stretch>
              <a:fillRect l="1" t="-1" r="-58767" b="-3949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dirty="0"/>
          </a:p>
        </p:txBody>
      </p:sp>
      <p:sp>
        <p:nvSpPr>
          <p:cNvPr id="3" name="Right Triangle 2">
            <a:extLst>
              <a:ext uri="{FF2B5EF4-FFF2-40B4-BE49-F238E27FC236}">
                <a16:creationId xmlns:a16="http://schemas.microsoft.com/office/drawing/2014/main" xmlns="" id="{D86177B4-9F5F-4109-AAB1-F874F6DB00B9}"/>
              </a:ext>
            </a:extLst>
          </p:cNvPr>
          <p:cNvSpPr/>
          <p:nvPr userDrawn="1"/>
        </p:nvSpPr>
        <p:spPr>
          <a:xfrm>
            <a:off x="6" y="5163136"/>
            <a:ext cx="6446983" cy="1694873"/>
          </a:xfrm>
          <a:prstGeom prst="rtTriangle">
            <a:avLst/>
          </a:prstGeom>
          <a:solidFill>
            <a:srgbClr val="E378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dirty="0"/>
          </a:p>
        </p:txBody>
      </p:sp>
      <p:pic>
        <p:nvPicPr>
          <p:cNvPr id="4" name="Picture 3">
            <a:extLst>
              <a:ext uri="{FF2B5EF4-FFF2-40B4-BE49-F238E27FC236}">
                <a16:creationId xmlns:a16="http://schemas.microsoft.com/office/drawing/2014/main" xmlns="" id="{95612021-D667-49A4-B57D-6065F001104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1593" y="5870499"/>
            <a:ext cx="2170899" cy="913610"/>
          </a:xfrm>
          <a:prstGeom prst="rect">
            <a:avLst/>
          </a:prstGeom>
        </p:spPr>
      </p:pic>
    </p:spTree>
    <p:extLst>
      <p:ext uri="{BB962C8B-B14F-4D97-AF65-F5344CB8AC3E}">
        <p14:creationId xmlns:p14="http://schemas.microsoft.com/office/powerpoint/2010/main" val="11101874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bg1"/>
        </a:solidFill>
        <a:effectLst/>
      </p:bgPr>
    </p:bg>
    <p:spTree>
      <p:nvGrpSpPr>
        <p:cNvPr id="1" name=""/>
        <p:cNvGrpSpPr/>
        <p:nvPr/>
      </p:nvGrpSpPr>
      <p:grpSpPr>
        <a:xfrm>
          <a:off x="0" y="0"/>
          <a:ext cx="0" cy="0"/>
          <a:chOff x="0" y="0"/>
          <a:chExt cx="0" cy="0"/>
        </a:xfrm>
      </p:grpSpPr>
      <p:sp>
        <p:nvSpPr>
          <p:cNvPr id="3" name="Right Triangle 2">
            <a:extLst>
              <a:ext uri="{FF2B5EF4-FFF2-40B4-BE49-F238E27FC236}">
                <a16:creationId xmlns:a16="http://schemas.microsoft.com/office/drawing/2014/main" xmlns="" id="{D5A842BF-8543-4B4F-B034-762E8FA3446D}"/>
              </a:ext>
            </a:extLst>
          </p:cNvPr>
          <p:cNvSpPr/>
          <p:nvPr userDrawn="1"/>
        </p:nvSpPr>
        <p:spPr>
          <a:xfrm>
            <a:off x="6" y="5163136"/>
            <a:ext cx="6446983" cy="1694873"/>
          </a:xfrm>
          <a:prstGeom prst="rtTriangle">
            <a:avLst/>
          </a:prstGeom>
          <a:solidFill>
            <a:srgbClr val="044F84"/>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dirty="0"/>
          </a:p>
        </p:txBody>
      </p:sp>
      <p:pic>
        <p:nvPicPr>
          <p:cNvPr id="4" name="Picture 3">
            <a:extLst>
              <a:ext uri="{FF2B5EF4-FFF2-40B4-BE49-F238E27FC236}">
                <a16:creationId xmlns:a16="http://schemas.microsoft.com/office/drawing/2014/main" xmlns="" id="{B77A01FE-73E6-4B7C-B743-7F3D46D4EDB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593" y="5870499"/>
            <a:ext cx="2170899" cy="913610"/>
          </a:xfrm>
          <a:prstGeom prst="rect">
            <a:avLst/>
          </a:prstGeom>
        </p:spPr>
      </p:pic>
      <p:sp>
        <p:nvSpPr>
          <p:cNvPr id="13" name="Rectangle 12">
            <a:extLst>
              <a:ext uri="{FF2B5EF4-FFF2-40B4-BE49-F238E27FC236}">
                <a16:creationId xmlns:a16="http://schemas.microsoft.com/office/drawing/2014/main" xmlns="" id="{BCB2AEA9-C5E4-4F99-98C8-0F32F42480ED}"/>
              </a:ext>
            </a:extLst>
          </p:cNvPr>
          <p:cNvSpPr/>
          <p:nvPr userDrawn="1"/>
        </p:nvSpPr>
        <p:spPr>
          <a:xfrm>
            <a:off x="6446981" y="1567553"/>
            <a:ext cx="5745019" cy="5411755"/>
          </a:xfrm>
          <a:prstGeom prst="rect">
            <a:avLst/>
          </a:prstGeom>
          <a:blipFill>
            <a:blip r:embed="rId3">
              <a:extLst>
                <a:ext uri="{BEBA8EAE-BF5A-486C-A8C5-ECC9F3942E4B}">
                  <a14:imgProps xmlns:a14="http://schemas.microsoft.com/office/drawing/2010/main">
                    <a14:imgLayer r:embed="rId4">
                      <a14:imgEffect>
                        <a14:backgroundRemoval t="6951" b="69208" l="5829" r="62781">
                          <a14:foregroundMark x1="46629" y1="22646" x2="46629" y2="22646"/>
                          <a14:foregroundMark x1="41362" y1="16667" x2="41362" y2="16667"/>
                          <a14:foregroundMark x1="62781" y1="30269" x2="62781" y2="30269"/>
                          <a14:foregroundMark x1="62781" y1="31166" x2="62781" y2="31166"/>
                          <a14:foregroundMark x1="35393" y1="65845" x2="35393" y2="65845"/>
                          <a14:foregroundMark x1="28933" y1="40807" x2="28933" y2="40807"/>
                          <a14:foregroundMark x1="21770" y1="46861" x2="21770" y2="46861"/>
                          <a14:foregroundMark x1="39396" y1="69208" x2="39396" y2="69208"/>
                          <a14:foregroundMark x1="16994" y1="47608" x2="16994" y2="47608"/>
                          <a14:foregroundMark x1="5829" y1="38042" x2="5829" y2="38042"/>
                          <a14:foregroundMark x1="37008" y1="24215" x2="37008" y2="24215"/>
                          <a14:foregroundMark x1="46629" y1="24215" x2="46629" y2="24215"/>
                          <a14:foregroundMark x1="47191" y1="23244" x2="47191" y2="23244"/>
                          <a14:foregroundMark x1="47893" y1="28176" x2="47893" y2="28176"/>
                          <a14:foregroundMark x1="62219" y1="40060" x2="62219" y2="40060"/>
                          <a14:foregroundMark x1="61868" y1="42526" x2="61868" y2="42526"/>
                          <a14:foregroundMark x1="61657" y1="43274" x2="61657" y2="43274"/>
                          <a14:foregroundMark x1="61798" y1="41779" x2="61798" y2="41779"/>
                          <a14:foregroundMark x1="61868" y1="43348" x2="61868" y2="43348"/>
                          <a14:foregroundMark x1="46770" y1="26233" x2="46770" y2="26233"/>
                        </a14:backgroundRemoval>
                      </a14:imgEffect>
                      <a14:imgEffect>
                        <a14:sharpenSoften amount="-25000"/>
                      </a14:imgEffect>
                    </a14:imgLayer>
                  </a14:imgProps>
                </a:ext>
              </a:extLst>
            </a:blip>
            <a:stretch>
              <a:fillRect l="1" t="-1" r="-58767" b="-3949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dirty="0"/>
          </a:p>
        </p:txBody>
      </p:sp>
    </p:spTree>
    <p:extLst>
      <p:ext uri="{BB962C8B-B14F-4D97-AF65-F5344CB8AC3E}">
        <p14:creationId xmlns:p14="http://schemas.microsoft.com/office/powerpoint/2010/main" val="9842642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37464948-2C10-4FEE-AB55-36187C3AE883}"/>
              </a:ext>
            </a:extLst>
          </p:cNvPr>
          <p:cNvSpPr/>
          <p:nvPr userDrawn="1"/>
        </p:nvSpPr>
        <p:spPr>
          <a:xfrm>
            <a:off x="1282702" y="311897"/>
            <a:ext cx="9146761" cy="92765"/>
          </a:xfrm>
          <a:prstGeom prst="rect">
            <a:avLst/>
          </a:prstGeom>
          <a:solidFill>
            <a:srgbClr val="044F84"/>
          </a:solidFill>
          <a:ln>
            <a:solidFill>
              <a:srgbClr val="044F8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1800" dirty="0"/>
          </a:p>
        </p:txBody>
      </p:sp>
      <p:sp>
        <p:nvSpPr>
          <p:cNvPr id="13" name="Rectangle 12">
            <a:extLst>
              <a:ext uri="{FF2B5EF4-FFF2-40B4-BE49-F238E27FC236}">
                <a16:creationId xmlns:a16="http://schemas.microsoft.com/office/drawing/2014/main" xmlns="" id="{926AF7CB-4775-4098-879A-793B82982D7C}"/>
              </a:ext>
            </a:extLst>
          </p:cNvPr>
          <p:cNvSpPr/>
          <p:nvPr userDrawn="1"/>
        </p:nvSpPr>
        <p:spPr>
          <a:xfrm>
            <a:off x="6446981" y="1560141"/>
            <a:ext cx="5745019" cy="5411755"/>
          </a:xfrm>
          <a:prstGeom prst="rect">
            <a:avLst/>
          </a:prstGeom>
          <a:blipFill>
            <a:blip r:embed="rId2">
              <a:extLst>
                <a:ext uri="{BEBA8EAE-BF5A-486C-A8C5-ECC9F3942E4B}">
                  <a14:imgProps xmlns:a14="http://schemas.microsoft.com/office/drawing/2010/main">
                    <a14:imgLayer r:embed="rId3">
                      <a14:imgEffect>
                        <a14:backgroundRemoval t="6951" b="69208" l="5829" r="62781">
                          <a14:foregroundMark x1="46629" y1="22646" x2="46629" y2="22646"/>
                          <a14:foregroundMark x1="41362" y1="16667" x2="41362" y2="16667"/>
                          <a14:foregroundMark x1="62781" y1="30269" x2="62781" y2="30269"/>
                          <a14:foregroundMark x1="62781" y1="31166" x2="62781" y2="31166"/>
                          <a14:foregroundMark x1="35393" y1="65845" x2="35393" y2="65845"/>
                          <a14:foregroundMark x1="28933" y1="40807" x2="28933" y2="40807"/>
                          <a14:foregroundMark x1="21770" y1="46861" x2="21770" y2="46861"/>
                          <a14:foregroundMark x1="39396" y1="69208" x2="39396" y2="69208"/>
                          <a14:foregroundMark x1="16994" y1="47608" x2="16994" y2="47608"/>
                          <a14:foregroundMark x1="5829" y1="38042" x2="5829" y2="38042"/>
                          <a14:foregroundMark x1="37008" y1="24215" x2="37008" y2="24215"/>
                          <a14:foregroundMark x1="46629" y1="24215" x2="46629" y2="24215"/>
                          <a14:foregroundMark x1="47191" y1="23244" x2="47191" y2="23244"/>
                          <a14:foregroundMark x1="47893" y1="28176" x2="47893" y2="28176"/>
                          <a14:foregroundMark x1="62219" y1="40060" x2="62219" y2="40060"/>
                          <a14:foregroundMark x1="61868" y1="42526" x2="61868" y2="42526"/>
                          <a14:foregroundMark x1="61657" y1="43274" x2="61657" y2="43274"/>
                          <a14:foregroundMark x1="61798" y1="41779" x2="61798" y2="41779"/>
                          <a14:foregroundMark x1="61868" y1="43348" x2="61868" y2="43348"/>
                          <a14:foregroundMark x1="46770" y1="26233" x2="46770" y2="26233"/>
                        </a14:backgroundRemoval>
                      </a14:imgEffect>
                      <a14:imgEffect>
                        <a14:sharpenSoften amount="-25000"/>
                      </a14:imgEffect>
                    </a14:imgLayer>
                  </a14:imgProps>
                </a:ext>
              </a:extLst>
            </a:blip>
            <a:stretch>
              <a:fillRect l="1" t="-1" r="-58767" b="-3949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dirty="0"/>
          </a:p>
        </p:txBody>
      </p:sp>
      <p:sp>
        <p:nvSpPr>
          <p:cNvPr id="4" name="Rectangle 3">
            <a:extLst>
              <a:ext uri="{FF2B5EF4-FFF2-40B4-BE49-F238E27FC236}">
                <a16:creationId xmlns:a16="http://schemas.microsoft.com/office/drawing/2014/main" xmlns="" id="{C485E26F-F4E0-44FD-90DE-ED999746CC6B}"/>
              </a:ext>
            </a:extLst>
          </p:cNvPr>
          <p:cNvSpPr/>
          <p:nvPr userDrawn="1"/>
        </p:nvSpPr>
        <p:spPr>
          <a:xfrm>
            <a:off x="1282702" y="6453358"/>
            <a:ext cx="9146761" cy="92765"/>
          </a:xfrm>
          <a:prstGeom prst="rect">
            <a:avLst/>
          </a:prstGeom>
          <a:solidFill>
            <a:srgbClr val="044F84"/>
          </a:solidFill>
          <a:ln>
            <a:solidFill>
              <a:srgbClr val="044F8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1800" dirty="0"/>
          </a:p>
        </p:txBody>
      </p:sp>
      <p:pic>
        <p:nvPicPr>
          <p:cNvPr id="5" name="Picture 4" descr="A picture containing clipart&#10;&#10;Description generated with very high confidence">
            <a:extLst>
              <a:ext uri="{FF2B5EF4-FFF2-40B4-BE49-F238E27FC236}">
                <a16:creationId xmlns:a16="http://schemas.microsoft.com/office/drawing/2014/main" xmlns="" id="{193A53A1-9BD5-4ECA-9D5B-C873EDC4C28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8085" y="6212505"/>
            <a:ext cx="1144617" cy="481705"/>
          </a:xfrm>
          <a:prstGeom prst="rect">
            <a:avLst/>
          </a:prstGeom>
        </p:spPr>
      </p:pic>
    </p:spTree>
    <p:extLst>
      <p:ext uri="{BB962C8B-B14F-4D97-AF65-F5344CB8AC3E}">
        <p14:creationId xmlns:p14="http://schemas.microsoft.com/office/powerpoint/2010/main" val="31306490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D46DD9DB-47C0-47BD-8458-B318E9C1ECEB}"/>
              </a:ext>
            </a:extLst>
          </p:cNvPr>
          <p:cNvSpPr/>
          <p:nvPr userDrawn="1"/>
        </p:nvSpPr>
        <p:spPr>
          <a:xfrm>
            <a:off x="6446981" y="1446245"/>
            <a:ext cx="5745019" cy="5411755"/>
          </a:xfrm>
          <a:prstGeom prst="rect">
            <a:avLst/>
          </a:prstGeom>
          <a:blipFill>
            <a:blip r:embed="rId2">
              <a:extLst>
                <a:ext uri="{BEBA8EAE-BF5A-486C-A8C5-ECC9F3942E4B}">
                  <a14:imgProps xmlns:a14="http://schemas.microsoft.com/office/drawing/2010/main">
                    <a14:imgLayer r:embed="rId3">
                      <a14:imgEffect>
                        <a14:backgroundRemoval t="6951" b="69208" l="5829" r="62781">
                          <a14:foregroundMark x1="46629" y1="22646" x2="46629" y2="22646"/>
                          <a14:foregroundMark x1="41362" y1="16667" x2="41362" y2="16667"/>
                          <a14:foregroundMark x1="62781" y1="30269" x2="62781" y2="30269"/>
                          <a14:foregroundMark x1="62781" y1="31166" x2="62781" y2="31166"/>
                          <a14:foregroundMark x1="35393" y1="65845" x2="35393" y2="65845"/>
                          <a14:foregroundMark x1="28933" y1="40807" x2="28933" y2="40807"/>
                          <a14:foregroundMark x1="21770" y1="46861" x2="21770" y2="46861"/>
                          <a14:foregroundMark x1="39396" y1="69208" x2="39396" y2="69208"/>
                          <a14:foregroundMark x1="16994" y1="47608" x2="16994" y2="47608"/>
                          <a14:foregroundMark x1="5829" y1="38042" x2="5829" y2="38042"/>
                          <a14:foregroundMark x1="37008" y1="24215" x2="37008" y2="24215"/>
                          <a14:foregroundMark x1="46629" y1="24215" x2="46629" y2="24215"/>
                          <a14:foregroundMark x1="47191" y1="23244" x2="47191" y2="23244"/>
                          <a14:foregroundMark x1="47893" y1="28176" x2="47893" y2="28176"/>
                          <a14:foregroundMark x1="62219" y1="40060" x2="62219" y2="40060"/>
                          <a14:foregroundMark x1="61868" y1="42526" x2="61868" y2="42526"/>
                          <a14:foregroundMark x1="61657" y1="43274" x2="61657" y2="43274"/>
                          <a14:foregroundMark x1="61798" y1="41779" x2="61798" y2="41779"/>
                          <a14:foregroundMark x1="61868" y1="43348" x2="61868" y2="43348"/>
                          <a14:foregroundMark x1="46770" y1="26233" x2="46770" y2="26233"/>
                        </a14:backgroundRemoval>
                      </a14:imgEffect>
                      <a14:imgEffect>
                        <a14:sharpenSoften amount="-25000"/>
                      </a14:imgEffect>
                    </a14:imgLayer>
                  </a14:imgProps>
                </a:ext>
              </a:extLst>
            </a:blip>
            <a:stretch>
              <a:fillRect l="1" t="-1" r="-58767" b="-3949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dirty="0"/>
          </a:p>
        </p:txBody>
      </p:sp>
      <p:sp>
        <p:nvSpPr>
          <p:cNvPr id="8" name="Rectangle 7">
            <a:extLst>
              <a:ext uri="{FF2B5EF4-FFF2-40B4-BE49-F238E27FC236}">
                <a16:creationId xmlns:a16="http://schemas.microsoft.com/office/drawing/2014/main" xmlns="" id="{A2B5FBEF-02FE-4127-ABC5-FC07281D62A5}"/>
              </a:ext>
            </a:extLst>
          </p:cNvPr>
          <p:cNvSpPr/>
          <p:nvPr userDrawn="1"/>
        </p:nvSpPr>
        <p:spPr>
          <a:xfrm>
            <a:off x="1282702" y="311897"/>
            <a:ext cx="9146761" cy="92765"/>
          </a:xfrm>
          <a:prstGeom prst="rect">
            <a:avLst/>
          </a:prstGeom>
          <a:solidFill>
            <a:srgbClr val="E37826"/>
          </a:solidFill>
          <a:ln>
            <a:solidFill>
              <a:srgbClr val="E3782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1800" dirty="0"/>
          </a:p>
        </p:txBody>
      </p:sp>
      <p:sp>
        <p:nvSpPr>
          <p:cNvPr id="9" name="Rectangle 8">
            <a:extLst>
              <a:ext uri="{FF2B5EF4-FFF2-40B4-BE49-F238E27FC236}">
                <a16:creationId xmlns:a16="http://schemas.microsoft.com/office/drawing/2014/main" xmlns="" id="{8AF7276C-A4E6-4F85-A0AF-BBFEE648096B}"/>
              </a:ext>
            </a:extLst>
          </p:cNvPr>
          <p:cNvSpPr/>
          <p:nvPr userDrawn="1"/>
        </p:nvSpPr>
        <p:spPr>
          <a:xfrm>
            <a:off x="1158012" y="6453358"/>
            <a:ext cx="9146761" cy="92765"/>
          </a:xfrm>
          <a:prstGeom prst="rect">
            <a:avLst/>
          </a:prstGeom>
          <a:solidFill>
            <a:srgbClr val="E37826"/>
          </a:solidFill>
          <a:ln>
            <a:solidFill>
              <a:srgbClr val="E3782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1800" dirty="0"/>
          </a:p>
        </p:txBody>
      </p:sp>
      <p:pic>
        <p:nvPicPr>
          <p:cNvPr id="5" name="Picture 4" descr="A picture containing clipart&#10;&#10;Description generated with very high confidence">
            <a:extLst>
              <a:ext uri="{FF2B5EF4-FFF2-40B4-BE49-F238E27FC236}">
                <a16:creationId xmlns:a16="http://schemas.microsoft.com/office/drawing/2014/main" xmlns="" id="{AEDB700A-3CB1-4F23-907D-87172E6F5CA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8085" y="6212505"/>
            <a:ext cx="1144617" cy="481705"/>
          </a:xfrm>
          <a:prstGeom prst="rect">
            <a:avLst/>
          </a:prstGeom>
        </p:spPr>
      </p:pic>
    </p:spTree>
    <p:extLst>
      <p:ext uri="{BB962C8B-B14F-4D97-AF65-F5344CB8AC3E}">
        <p14:creationId xmlns:p14="http://schemas.microsoft.com/office/powerpoint/2010/main" val="4293809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fld id="{63965A17-D60A-490A-97F5-05B549B3F4E7}" type="datetimeFigureOut">
              <a:rPr lang="en-GB" smtClean="0"/>
              <a:t>17/06/2019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a:xfrm>
            <a:off x="5815584" y="1026373"/>
            <a:ext cx="609600" cy="441325"/>
          </a:xfrm>
        </p:spPr>
        <p:txBody>
          <a:bodyPr/>
          <a:lstStyle/>
          <a:p>
            <a:fld id="{816CF2E3-BC14-4766-B4D7-53A91DD303AE}" type="slidenum">
              <a:rPr lang="en-GB" smtClean="0"/>
              <a:t>‹#›</a:t>
            </a:fld>
            <a:endParaRPr lang="en-GB" dirty="0"/>
          </a:p>
        </p:txBody>
      </p:sp>
      <p:sp>
        <p:nvSpPr>
          <p:cNvPr id="8" name="Content Placeholder 7"/>
          <p:cNvSpPr>
            <a:spLocks noGrp="1"/>
          </p:cNvSpPr>
          <p:nvPr>
            <p:ph sz="quarter" idx="1"/>
          </p:nvPr>
        </p:nvSpPr>
        <p:spPr>
          <a:xfrm>
            <a:off x="402336" y="1527048"/>
            <a:ext cx="1133856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97906859"/>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C4330D0-7C65-4BA9-B3B6-ED0E961393D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xmlns="" id="{3D6172DC-B1B2-4774-8678-52585A3AE9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xmlns="" id="{4CBD13AC-090E-47FA-BB85-9CD7AFBFC597}"/>
              </a:ext>
            </a:extLst>
          </p:cNvPr>
          <p:cNvSpPr>
            <a:spLocks noGrp="1"/>
          </p:cNvSpPr>
          <p:nvPr>
            <p:ph type="dt" sz="half" idx="10"/>
          </p:nvPr>
        </p:nvSpPr>
        <p:spPr/>
        <p:txBody>
          <a:bodyPr/>
          <a:lstStyle/>
          <a:p>
            <a:fld id="{E1B89834-EEB4-4FCA-87A9-42A1D8F3297B}" type="datetimeFigureOut">
              <a:rPr lang="en-GB" smtClean="0"/>
              <a:t>17/06/2019</a:t>
            </a:fld>
            <a:endParaRPr lang="en-GB"/>
          </a:p>
        </p:txBody>
      </p:sp>
      <p:sp>
        <p:nvSpPr>
          <p:cNvPr id="5" name="Footer Placeholder 4">
            <a:extLst>
              <a:ext uri="{FF2B5EF4-FFF2-40B4-BE49-F238E27FC236}">
                <a16:creationId xmlns:a16="http://schemas.microsoft.com/office/drawing/2014/main" xmlns="" id="{EFDF68EF-949D-47AE-92F6-9295763A4CC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EA0B7CE1-4112-4C9F-8460-8A976A5AD1BC}"/>
              </a:ext>
            </a:extLst>
          </p:cNvPr>
          <p:cNvSpPr>
            <a:spLocks noGrp="1"/>
          </p:cNvSpPr>
          <p:nvPr>
            <p:ph type="sldNum" sz="quarter" idx="12"/>
          </p:nvPr>
        </p:nvSpPr>
        <p:spPr/>
        <p:txBody>
          <a:bodyPr/>
          <a:lstStyle/>
          <a:p>
            <a:fld id="{1CE8D368-B600-442E-A934-7A3373460C82}" type="slidenum">
              <a:rPr lang="en-GB" smtClean="0"/>
              <a:t>‹#›</a:t>
            </a:fld>
            <a:endParaRPr lang="en-GB"/>
          </a:p>
        </p:txBody>
      </p:sp>
    </p:spTree>
    <p:extLst>
      <p:ext uri="{BB962C8B-B14F-4D97-AF65-F5344CB8AC3E}">
        <p14:creationId xmlns:p14="http://schemas.microsoft.com/office/powerpoint/2010/main" val="12139878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807B146-9099-D34E-8B7D-3765F4B6DD9F}" type="datetimeFigureOut">
              <a:rPr lang="en-US" smtClean="0"/>
              <a:t>6/17/2019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2F17094-6BB0-8740-AE9E-80398DB6E97D}" type="slidenum">
              <a:rPr lang="en-US" smtClean="0"/>
              <a:t>‹#›</a:t>
            </a:fld>
            <a:endParaRPr lang="en-US"/>
          </a:p>
        </p:txBody>
      </p:sp>
    </p:spTree>
    <p:extLst>
      <p:ext uri="{BB962C8B-B14F-4D97-AF65-F5344CB8AC3E}">
        <p14:creationId xmlns:p14="http://schemas.microsoft.com/office/powerpoint/2010/main" val="14266074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6/17/2019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0692614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0683187"/>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4" r:id="rId3"/>
    <p:sldLayoutId id="2147483662" r:id="rId4"/>
    <p:sldLayoutId id="2147483663" r:id="rId5"/>
    <p:sldLayoutId id="2147483666" r:id="rId6"/>
    <p:sldLayoutId id="2147483667" r:id="rId7"/>
    <p:sldLayoutId id="2147483668" r:id="rId8"/>
    <p:sldLayoutId id="2147483669" r:id="rId9"/>
  </p:sldLayoutIdLst>
  <p:txStyles>
    <p:titleStyle>
      <a:lvl1pPr algn="l" defTabSz="91433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4" indent="-228584" algn="l" defTabSz="91433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G"/><Relationship Id="rId1" Type="http://schemas.openxmlformats.org/officeDocument/2006/relationships/slideLayout" Target="../slideLayouts/slideLayout8.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19.jpg"/></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19.jp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1.jp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19.jp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1.jp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19.jp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19.jpg"/><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19.jpg"/><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1.jpg"/><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4.xml"/><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19.jpg"/></Relationships>
</file>

<file path=ppt/slides/_rels/slide3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19.jpg"/><Relationship Id="rId4" Type="http://schemas.openxmlformats.org/officeDocument/2006/relationships/image" Target="../media/image20.png"/></Relationships>
</file>

<file path=ppt/slides/_rels/slide3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0.png"/></Relationships>
</file>

<file path=ppt/slides/_rels/slide3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19.jpg"/><Relationship Id="rId4" Type="http://schemas.openxmlformats.org/officeDocument/2006/relationships/image" Target="../media/image20.png"/></Relationships>
</file>

<file path=ppt/slides/_rels/slide3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1.jpg"/><Relationship Id="rId4" Type="http://schemas.openxmlformats.org/officeDocument/2006/relationships/image" Target="../media/image20.png"/></Relationships>
</file>

<file path=ppt/slides/_rels/slide3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19.jpg"/><Relationship Id="rId4" Type="http://schemas.openxmlformats.org/officeDocument/2006/relationships/image" Target="../media/image20.png"/></Relationships>
</file>

<file path=ppt/slides/_rels/slide3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19.jpg"/><Relationship Id="rId4" Type="http://schemas.openxmlformats.org/officeDocument/2006/relationships/image" Target="../media/image20.png"/></Relationships>
</file>

<file path=ppt/slides/_rels/slide4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1.jpg"/><Relationship Id="rId4" Type="http://schemas.openxmlformats.org/officeDocument/2006/relationships/image" Target="../media/image20.png"/></Relationships>
</file>

<file path=ppt/slides/_rels/slide4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19.jpg"/><Relationship Id="rId4" Type="http://schemas.openxmlformats.org/officeDocument/2006/relationships/image" Target="../media/image20.png"/></Relationships>
</file>

<file path=ppt/slides/_rels/slide4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1.jpg"/><Relationship Id="rId4" Type="http://schemas.openxmlformats.org/officeDocument/2006/relationships/image" Target="../media/image2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7.xml"/><Relationship Id="rId4" Type="http://schemas.microsoft.com/office/2007/relationships/hdphoto" Target="../media/hdphoto2.wdp"/></Relationships>
</file>

<file path=ppt/slides/_rels/slide50.xml.rels><?xml version="1.0" encoding="UTF-8" standalone="yes"?>
<Relationships xmlns="http://schemas.openxmlformats.org/package/2006/relationships"><Relationship Id="rId2" Type="http://schemas.openxmlformats.org/officeDocument/2006/relationships/hyperlink" Target="mailto:cenglish@elitesea.co.uk" TargetMode="Externa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g"/><Relationship Id="rId1" Type="http://schemas.openxmlformats.org/officeDocument/2006/relationships/slideLayout" Target="../slideLayouts/slideLayout8.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Layout" Target="../slideLayouts/slideLayout8.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G"/><Relationship Id="rId1" Type="http://schemas.openxmlformats.org/officeDocument/2006/relationships/slideLayout" Target="../slideLayouts/slideLayout8.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G"/><Relationship Id="rId1" Type="http://schemas.openxmlformats.org/officeDocument/2006/relationships/slideLayout" Target="../slideLayouts/slideLayout8.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C447FFCC-98A5-446F-B4CC-E2A888203C66}"/>
              </a:ext>
            </a:extLst>
          </p:cNvPr>
          <p:cNvSpPr/>
          <p:nvPr/>
        </p:nvSpPr>
        <p:spPr>
          <a:xfrm>
            <a:off x="1192733" y="3068935"/>
            <a:ext cx="6396006" cy="3416320"/>
          </a:xfrm>
          <a:prstGeom prst="rect">
            <a:avLst/>
          </a:prstGeom>
          <a:noFill/>
        </p:spPr>
        <p:txBody>
          <a:bodyPr wrap="square" lIns="91440" tIns="45720" rIns="91440" bIns="45720">
            <a:spAutoFit/>
          </a:bodyPr>
          <a:lstStyle/>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Employing people</a:t>
            </a:r>
          </a:p>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With Disabilities, Support and Health</a:t>
            </a:r>
          </a:p>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Needs</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20273115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itting at a desk&#10;&#10;Description generated with very high confidence">
            <a:extLst>
              <a:ext uri="{FF2B5EF4-FFF2-40B4-BE49-F238E27FC236}">
                <a16:creationId xmlns:a16="http://schemas.microsoft.com/office/drawing/2014/main" xmlns="" id="{F96EAC19-2820-483F-80A4-26F476A316DD}"/>
              </a:ext>
            </a:extLst>
          </p:cNvPr>
          <p:cNvPicPr>
            <a:picLocks noChangeAspect="1"/>
          </p:cNvPicPr>
          <p:nvPr/>
        </p:nvPicPr>
        <p:blipFill>
          <a:blip r:embed="rId2"/>
          <a:stretch>
            <a:fillRect/>
          </a:stretch>
        </p:blipFill>
        <p:spPr>
          <a:xfrm>
            <a:off x="1524000" y="0"/>
            <a:ext cx="9144000" cy="6858000"/>
          </a:xfrm>
          <a:prstGeom prst="rect">
            <a:avLst/>
          </a:prstGeom>
        </p:spPr>
      </p:pic>
      <p:sp>
        <p:nvSpPr>
          <p:cNvPr id="5" name="Rectangle 4">
            <a:extLst>
              <a:ext uri="{FF2B5EF4-FFF2-40B4-BE49-F238E27FC236}">
                <a16:creationId xmlns:a16="http://schemas.microsoft.com/office/drawing/2014/main" xmlns="" id="{19F646A7-BFBB-4F51-82E6-0853F8E64804}"/>
              </a:ext>
            </a:extLst>
          </p:cNvPr>
          <p:cNvSpPr/>
          <p:nvPr/>
        </p:nvSpPr>
        <p:spPr>
          <a:xfrm>
            <a:off x="1563455" y="44190"/>
            <a:ext cx="9050664" cy="6735535"/>
          </a:xfrm>
          <a:prstGeom prst="rect">
            <a:avLst/>
          </a:prstGeom>
          <a:solidFill>
            <a:schemeClr val="bg1">
              <a:alpha val="72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88"/>
          </a:p>
        </p:txBody>
      </p:sp>
      <p:sp>
        <p:nvSpPr>
          <p:cNvPr id="6" name="Rectangle 5">
            <a:extLst>
              <a:ext uri="{FF2B5EF4-FFF2-40B4-BE49-F238E27FC236}">
                <a16:creationId xmlns:a16="http://schemas.microsoft.com/office/drawing/2014/main" xmlns="" id="{4E1168DB-A59C-4103-9FD5-30F200BB03B6}"/>
              </a:ext>
            </a:extLst>
          </p:cNvPr>
          <p:cNvSpPr/>
          <p:nvPr/>
        </p:nvSpPr>
        <p:spPr>
          <a:xfrm>
            <a:off x="2106486" y="-20771"/>
            <a:ext cx="8014378" cy="779060"/>
          </a:xfrm>
          <a:prstGeom prst="rect">
            <a:avLst/>
          </a:prstGeom>
          <a:noFill/>
        </p:spPr>
        <p:txBody>
          <a:bodyPr wrap="square" lIns="85725" tIns="42863" rIns="85725" bIns="42863">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500" b="1" spc="47" dirty="0">
                <a:ln w="11430">
                  <a:solidFill>
                    <a:schemeClr val="tx1"/>
                  </a:solidFill>
                </a:ln>
                <a:solidFill>
                  <a:srgbClr val="FF0000"/>
                </a:solidFill>
                <a:effectLst>
                  <a:outerShdw blurRad="76200" dist="50800" dir="5400000" algn="tl" rotWithShape="0">
                    <a:srgbClr val="000000">
                      <a:alpha val="65000"/>
                    </a:srgbClr>
                  </a:outerShdw>
                </a:effectLst>
              </a:rPr>
              <a:t>Myths and Misconceptions</a:t>
            </a:r>
          </a:p>
        </p:txBody>
      </p:sp>
      <p:grpSp>
        <p:nvGrpSpPr>
          <p:cNvPr id="10" name="Group 9">
            <a:extLst>
              <a:ext uri="{FF2B5EF4-FFF2-40B4-BE49-F238E27FC236}">
                <a16:creationId xmlns:a16="http://schemas.microsoft.com/office/drawing/2014/main" xmlns="" id="{70634B31-CB31-44E8-8861-94B58CAC5B01}"/>
              </a:ext>
            </a:extLst>
          </p:cNvPr>
          <p:cNvGrpSpPr/>
          <p:nvPr/>
        </p:nvGrpSpPr>
        <p:grpSpPr>
          <a:xfrm>
            <a:off x="1813651" y="-52130"/>
            <a:ext cx="2740402" cy="2740402"/>
            <a:chOff x="1988519" y="2479449"/>
            <a:chExt cx="2923095" cy="2923095"/>
          </a:xfrm>
        </p:grpSpPr>
        <p:pic>
          <p:nvPicPr>
            <p:cNvPr id="11" name="Picture 10">
              <a:extLst>
                <a:ext uri="{FF2B5EF4-FFF2-40B4-BE49-F238E27FC236}">
                  <a16:creationId xmlns:a16="http://schemas.microsoft.com/office/drawing/2014/main" xmlns="" id="{1A61CC72-94CA-4002-B138-25DD83854F7B}"/>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Lst>
            </a:blip>
            <a:stretch>
              <a:fillRect/>
            </a:stretch>
          </p:blipFill>
          <p:spPr>
            <a:xfrm rot="20840767">
              <a:off x="1988519" y="2479449"/>
              <a:ext cx="2923095" cy="2923095"/>
            </a:xfrm>
            <a:prstGeom prst="rect">
              <a:avLst/>
            </a:prstGeom>
          </p:spPr>
        </p:pic>
        <p:sp>
          <p:nvSpPr>
            <p:cNvPr id="12" name="TextBox 11">
              <a:extLst>
                <a:ext uri="{FF2B5EF4-FFF2-40B4-BE49-F238E27FC236}">
                  <a16:creationId xmlns:a16="http://schemas.microsoft.com/office/drawing/2014/main" xmlns="" id="{EC84A8D5-D4E9-4C7E-98D8-FC71D637C768}"/>
                </a:ext>
              </a:extLst>
            </p:cNvPr>
            <p:cNvSpPr txBox="1"/>
            <p:nvPr/>
          </p:nvSpPr>
          <p:spPr>
            <a:xfrm rot="21011784">
              <a:off x="2248148" y="3614751"/>
              <a:ext cx="2403835" cy="652486"/>
            </a:xfrm>
            <a:prstGeom prst="rect">
              <a:avLst/>
            </a:prstGeom>
            <a:noFill/>
          </p:spPr>
          <p:txBody>
            <a:bodyPr wrap="square" rtlCol="0">
              <a:spAutoFit/>
            </a:bodyPr>
            <a:lstStyle/>
            <a:p>
              <a:pPr algn="ctr"/>
              <a:r>
                <a:rPr lang="en-GB" sz="3375" b="1" dirty="0">
                  <a:solidFill>
                    <a:srgbClr val="FF0000"/>
                  </a:solidFill>
                  <a:latin typeface="Informal Roman" panose="030604020304060B0204" pitchFamily="66" charset="0"/>
                </a:rPr>
                <a:t>Fact</a:t>
              </a:r>
            </a:p>
          </p:txBody>
        </p:sp>
      </p:grpSp>
      <p:grpSp>
        <p:nvGrpSpPr>
          <p:cNvPr id="13" name="Group 12">
            <a:extLst>
              <a:ext uri="{FF2B5EF4-FFF2-40B4-BE49-F238E27FC236}">
                <a16:creationId xmlns:a16="http://schemas.microsoft.com/office/drawing/2014/main" xmlns="" id="{6470723C-5CCE-4A96-914A-C60EB9714DB4}"/>
              </a:ext>
            </a:extLst>
          </p:cNvPr>
          <p:cNvGrpSpPr/>
          <p:nvPr/>
        </p:nvGrpSpPr>
        <p:grpSpPr>
          <a:xfrm>
            <a:off x="3642718" y="1379321"/>
            <a:ext cx="6539559" cy="1997304"/>
            <a:chOff x="2261553" y="1471276"/>
            <a:chExt cx="6975530" cy="2130458"/>
          </a:xfrm>
        </p:grpSpPr>
        <p:pic>
          <p:nvPicPr>
            <p:cNvPr id="14" name="Picture 13">
              <a:extLst>
                <a:ext uri="{FF2B5EF4-FFF2-40B4-BE49-F238E27FC236}">
                  <a16:creationId xmlns:a16="http://schemas.microsoft.com/office/drawing/2014/main" xmlns="" id="{9BA05E3E-B68C-4FDC-84F0-734E12CED2D5}"/>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Lst>
            </a:blip>
            <a:srcRect t="33274" b="33630"/>
            <a:stretch/>
          </p:blipFill>
          <p:spPr>
            <a:xfrm>
              <a:off x="2261553" y="1471276"/>
              <a:ext cx="6975530" cy="2130458"/>
            </a:xfrm>
            <a:prstGeom prst="rect">
              <a:avLst/>
            </a:prstGeom>
          </p:spPr>
        </p:pic>
        <p:sp>
          <p:nvSpPr>
            <p:cNvPr id="15" name="TextBox 14">
              <a:extLst>
                <a:ext uri="{FF2B5EF4-FFF2-40B4-BE49-F238E27FC236}">
                  <a16:creationId xmlns:a16="http://schemas.microsoft.com/office/drawing/2014/main" xmlns="" id="{9CC0E394-2D5E-4F69-950F-7C5713E44A9C}"/>
                </a:ext>
              </a:extLst>
            </p:cNvPr>
            <p:cNvSpPr txBox="1"/>
            <p:nvPr/>
          </p:nvSpPr>
          <p:spPr>
            <a:xfrm>
              <a:off x="2400331" y="1943943"/>
              <a:ext cx="6693031" cy="1452979"/>
            </a:xfrm>
            <a:prstGeom prst="rect">
              <a:avLst/>
            </a:prstGeom>
            <a:noFill/>
          </p:spPr>
          <p:txBody>
            <a:bodyPr wrap="square" rtlCol="0">
              <a:spAutoFit/>
            </a:bodyPr>
            <a:lstStyle/>
            <a:p>
              <a:pPr algn="ctr"/>
              <a:r>
                <a:rPr lang="en-GB" sz="2063" dirty="0"/>
                <a:t>ELITE Training Solutions are able to provide specific training to the employers staff and colleagues to enable them to support the person with a disability within their role.</a:t>
              </a:r>
              <a:endParaRPr lang="en-GB" sz="750" dirty="0"/>
            </a:p>
          </p:txBody>
        </p:sp>
      </p:grpSp>
      <p:grpSp>
        <p:nvGrpSpPr>
          <p:cNvPr id="16" name="Group 15">
            <a:extLst>
              <a:ext uri="{FF2B5EF4-FFF2-40B4-BE49-F238E27FC236}">
                <a16:creationId xmlns:a16="http://schemas.microsoft.com/office/drawing/2014/main" xmlns="" id="{90F60B10-2A4F-447C-A2BC-EC5E3B039CAF}"/>
              </a:ext>
            </a:extLst>
          </p:cNvPr>
          <p:cNvGrpSpPr/>
          <p:nvPr/>
        </p:nvGrpSpPr>
        <p:grpSpPr>
          <a:xfrm>
            <a:off x="1691931" y="2412615"/>
            <a:ext cx="2983834" cy="2740402"/>
            <a:chOff x="1858687" y="2479449"/>
            <a:chExt cx="3182756" cy="2923095"/>
          </a:xfrm>
        </p:grpSpPr>
        <p:pic>
          <p:nvPicPr>
            <p:cNvPr id="17" name="Picture 16">
              <a:extLst>
                <a:ext uri="{FF2B5EF4-FFF2-40B4-BE49-F238E27FC236}">
                  <a16:creationId xmlns:a16="http://schemas.microsoft.com/office/drawing/2014/main" xmlns="" id="{A4ADF690-886F-4E27-8EC5-38D3964F3927}"/>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Lst>
            </a:blip>
            <a:stretch>
              <a:fillRect/>
            </a:stretch>
          </p:blipFill>
          <p:spPr>
            <a:xfrm rot="20840767">
              <a:off x="1988519" y="2479449"/>
              <a:ext cx="2923095" cy="2923095"/>
            </a:xfrm>
            <a:prstGeom prst="rect">
              <a:avLst/>
            </a:prstGeom>
          </p:spPr>
        </p:pic>
        <p:sp>
          <p:nvSpPr>
            <p:cNvPr id="18" name="TextBox 17">
              <a:extLst>
                <a:ext uri="{FF2B5EF4-FFF2-40B4-BE49-F238E27FC236}">
                  <a16:creationId xmlns:a16="http://schemas.microsoft.com/office/drawing/2014/main" xmlns="" id="{0A0017DD-9172-4497-A679-AF6B7637EC88}"/>
                </a:ext>
              </a:extLst>
            </p:cNvPr>
            <p:cNvSpPr txBox="1"/>
            <p:nvPr/>
          </p:nvSpPr>
          <p:spPr>
            <a:xfrm rot="21011784">
              <a:off x="1858687" y="3609689"/>
              <a:ext cx="3182756" cy="590931"/>
            </a:xfrm>
            <a:prstGeom prst="rect">
              <a:avLst/>
            </a:prstGeom>
            <a:noFill/>
          </p:spPr>
          <p:txBody>
            <a:bodyPr wrap="square" rtlCol="0">
              <a:spAutoFit/>
            </a:bodyPr>
            <a:lstStyle/>
            <a:p>
              <a:pPr algn="ctr"/>
              <a:r>
                <a:rPr lang="en-GB" sz="3000" b="1" dirty="0">
                  <a:solidFill>
                    <a:srgbClr val="FF0000"/>
                  </a:solidFill>
                  <a:latin typeface="Informal Roman" panose="030604020304060B0204" pitchFamily="66" charset="0"/>
                </a:rPr>
                <a:t>Research suggests</a:t>
              </a:r>
            </a:p>
          </p:txBody>
        </p:sp>
      </p:grpSp>
      <p:grpSp>
        <p:nvGrpSpPr>
          <p:cNvPr id="19" name="Group 18">
            <a:extLst>
              <a:ext uri="{FF2B5EF4-FFF2-40B4-BE49-F238E27FC236}">
                <a16:creationId xmlns:a16="http://schemas.microsoft.com/office/drawing/2014/main" xmlns="" id="{0F0D5AD8-67C9-4BFC-AA72-363DF21EB992}"/>
              </a:ext>
            </a:extLst>
          </p:cNvPr>
          <p:cNvGrpSpPr/>
          <p:nvPr/>
        </p:nvGrpSpPr>
        <p:grpSpPr>
          <a:xfrm>
            <a:off x="3737471" y="3710747"/>
            <a:ext cx="6539559" cy="2903484"/>
            <a:chOff x="2362623" y="3958130"/>
            <a:chExt cx="6975530" cy="3097050"/>
          </a:xfrm>
        </p:grpSpPr>
        <p:pic>
          <p:nvPicPr>
            <p:cNvPr id="20" name="Picture 19">
              <a:extLst>
                <a:ext uri="{FF2B5EF4-FFF2-40B4-BE49-F238E27FC236}">
                  <a16:creationId xmlns:a16="http://schemas.microsoft.com/office/drawing/2014/main" xmlns="" id="{2C04240F-2BE4-467A-BB14-BA6E81488172}"/>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Lst>
            </a:blip>
            <a:srcRect t="33274" b="33630"/>
            <a:stretch/>
          </p:blipFill>
          <p:spPr>
            <a:xfrm>
              <a:off x="2362623" y="3958130"/>
              <a:ext cx="6975530" cy="3097050"/>
            </a:xfrm>
            <a:prstGeom prst="rect">
              <a:avLst/>
            </a:prstGeom>
          </p:spPr>
        </p:pic>
        <p:sp>
          <p:nvSpPr>
            <p:cNvPr id="21" name="TextBox 20">
              <a:extLst>
                <a:ext uri="{FF2B5EF4-FFF2-40B4-BE49-F238E27FC236}">
                  <a16:creationId xmlns:a16="http://schemas.microsoft.com/office/drawing/2014/main" xmlns="" id="{1D439578-BF00-40CB-AB55-1AEA7AB546FE}"/>
                </a:ext>
              </a:extLst>
            </p:cNvPr>
            <p:cNvSpPr txBox="1"/>
            <p:nvPr/>
          </p:nvSpPr>
          <p:spPr>
            <a:xfrm>
              <a:off x="2478545" y="4808022"/>
              <a:ext cx="6693031" cy="1329595"/>
            </a:xfrm>
            <a:prstGeom prst="rect">
              <a:avLst/>
            </a:prstGeom>
            <a:noFill/>
          </p:spPr>
          <p:txBody>
            <a:bodyPr wrap="square" rtlCol="0">
              <a:spAutoFit/>
            </a:bodyPr>
            <a:lstStyle/>
            <a:p>
              <a:pPr algn="ctr"/>
              <a:r>
                <a:rPr lang="en-GB" sz="1875" dirty="0"/>
                <a:t>Providing training and support such as ‘Disability Awareness Training’ to employers has enabled the introduction of people with disabilities to the work force and enhanced social integration and valued roles</a:t>
              </a:r>
              <a:endParaRPr lang="en-GB" sz="750" dirty="0"/>
            </a:p>
          </p:txBody>
        </p:sp>
      </p:grpSp>
    </p:spTree>
    <p:extLst>
      <p:ext uri="{BB962C8B-B14F-4D97-AF65-F5344CB8AC3E}">
        <p14:creationId xmlns:p14="http://schemas.microsoft.com/office/powerpoint/2010/main" val="1422324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left)">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left)">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9087116F-E71B-40EF-BF17-3A0BDB4ADADE}"/>
              </a:ext>
            </a:extLst>
          </p:cNvPr>
          <p:cNvSpPr txBox="1"/>
          <p:nvPr/>
        </p:nvSpPr>
        <p:spPr>
          <a:xfrm>
            <a:off x="953477" y="2910060"/>
            <a:ext cx="4345354" cy="2585323"/>
          </a:xfrm>
          <a:prstGeom prst="rect">
            <a:avLst/>
          </a:prstGeom>
          <a:noFill/>
        </p:spPr>
        <p:txBody>
          <a:bodyPr wrap="square" rtlCol="0">
            <a:spAutoFit/>
          </a:bodyPr>
          <a:lstStyle/>
          <a:p>
            <a:pPr algn="ctr"/>
            <a:r>
              <a:rPr lang="en-GB" sz="5400" dirty="0"/>
              <a:t>Disability Awareness Training Taster</a:t>
            </a:r>
          </a:p>
        </p:txBody>
      </p:sp>
      <p:pic>
        <p:nvPicPr>
          <p:cNvPr id="5" name="Picture 4" descr="A picture containing table&#10;&#10;Description automatically generated">
            <a:extLst>
              <a:ext uri="{FF2B5EF4-FFF2-40B4-BE49-F238E27FC236}">
                <a16:creationId xmlns:a16="http://schemas.microsoft.com/office/drawing/2014/main" xmlns="" id="{43ADFA00-0485-4BA1-8F5C-A63315ECC0AA}"/>
              </a:ext>
            </a:extLst>
          </p:cNvPr>
          <p:cNvPicPr>
            <a:picLocks noChangeAspect="1"/>
          </p:cNvPicPr>
          <p:nvPr/>
        </p:nvPicPr>
        <p:blipFill rotWithShape="1">
          <a:blip r:embed="rId2">
            <a:extLst>
              <a:ext uri="{28A0092B-C50C-407E-A947-70E740481C1C}">
                <a14:useLocalDpi xmlns:a14="http://schemas.microsoft.com/office/drawing/2010/main" val="0"/>
              </a:ext>
            </a:extLst>
          </a:blip>
          <a:srcRect l="40366" r="9808" b="26040"/>
          <a:stretch/>
        </p:blipFill>
        <p:spPr>
          <a:xfrm>
            <a:off x="5642707" y="2520849"/>
            <a:ext cx="4446954" cy="3713009"/>
          </a:xfrm>
          <a:prstGeom prst="rect">
            <a:avLst/>
          </a:prstGeom>
        </p:spPr>
      </p:pic>
      <p:pic>
        <p:nvPicPr>
          <p:cNvPr id="7" name="Picture 6" descr="A picture containing clipart&#10;&#10;Description automatically generated">
            <a:extLst>
              <a:ext uri="{FF2B5EF4-FFF2-40B4-BE49-F238E27FC236}">
                <a16:creationId xmlns:a16="http://schemas.microsoft.com/office/drawing/2014/main" xmlns="" id="{38700A6A-CA50-49D1-BA26-C386EFA36C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5504" y="424499"/>
            <a:ext cx="5180624" cy="2180237"/>
          </a:xfrm>
          <a:prstGeom prst="rect">
            <a:avLst/>
          </a:prstGeom>
        </p:spPr>
      </p:pic>
    </p:spTree>
    <p:extLst>
      <p:ext uri="{BB962C8B-B14F-4D97-AF65-F5344CB8AC3E}">
        <p14:creationId xmlns:p14="http://schemas.microsoft.com/office/powerpoint/2010/main" val="21132239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26E2918-B623-4AB4-BE9A-6C54B52D5B67}"/>
              </a:ext>
            </a:extLst>
          </p:cNvPr>
          <p:cNvSpPr txBox="1"/>
          <p:nvPr/>
        </p:nvSpPr>
        <p:spPr>
          <a:xfrm>
            <a:off x="1282697" y="787016"/>
            <a:ext cx="3126934" cy="523220"/>
          </a:xfrm>
          <a:prstGeom prst="rect">
            <a:avLst/>
          </a:prstGeom>
          <a:noFill/>
        </p:spPr>
        <p:txBody>
          <a:bodyPr wrap="square" rtlCol="0">
            <a:spAutoFit/>
          </a:bodyPr>
          <a:lstStyle/>
          <a:p>
            <a:r>
              <a:rPr lang="en-GB" sz="2800" u="sng" dirty="0"/>
              <a:t>Overview of session</a:t>
            </a:r>
          </a:p>
        </p:txBody>
      </p:sp>
      <p:sp>
        <p:nvSpPr>
          <p:cNvPr id="4" name="TextBox 3">
            <a:extLst>
              <a:ext uri="{FF2B5EF4-FFF2-40B4-BE49-F238E27FC236}">
                <a16:creationId xmlns:a16="http://schemas.microsoft.com/office/drawing/2014/main" xmlns="" id="{6FD91C18-DE4B-4D4C-BF5B-1EC65A40CB8D}"/>
              </a:ext>
            </a:extLst>
          </p:cNvPr>
          <p:cNvSpPr txBox="1"/>
          <p:nvPr/>
        </p:nvSpPr>
        <p:spPr>
          <a:xfrm>
            <a:off x="1282697" y="1800413"/>
            <a:ext cx="9066261" cy="325717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sz="2800" dirty="0"/>
              <a:t>Common misconceptions of Mental Illness</a:t>
            </a:r>
          </a:p>
          <a:p>
            <a:pPr marL="285750" indent="-285750">
              <a:lnSpc>
                <a:spcPct val="150000"/>
              </a:lnSpc>
              <a:buFont typeface="Arial" panose="020B0604020202020204" pitchFamily="34" charset="0"/>
              <a:buChar char="•"/>
            </a:pPr>
            <a:r>
              <a:rPr lang="en-GB" sz="2800" dirty="0"/>
              <a:t>Tips to help people with Mental Illness</a:t>
            </a:r>
          </a:p>
          <a:p>
            <a:pPr marL="285750" indent="-285750">
              <a:lnSpc>
                <a:spcPct val="150000"/>
              </a:lnSpc>
              <a:buFont typeface="Arial" panose="020B0604020202020204" pitchFamily="34" charset="0"/>
              <a:buChar char="•"/>
            </a:pPr>
            <a:r>
              <a:rPr lang="en-GB" sz="2800" dirty="0"/>
              <a:t>Overview of Autism</a:t>
            </a:r>
          </a:p>
          <a:p>
            <a:pPr marL="285750" indent="-285750">
              <a:lnSpc>
                <a:spcPct val="150000"/>
              </a:lnSpc>
              <a:buFont typeface="Arial" panose="020B0604020202020204" pitchFamily="34" charset="0"/>
              <a:buChar char="•"/>
            </a:pPr>
            <a:r>
              <a:rPr lang="en-GB" sz="2800" dirty="0"/>
              <a:t>How we can help</a:t>
            </a:r>
          </a:p>
          <a:p>
            <a:pPr marL="285750" indent="-285750">
              <a:lnSpc>
                <a:spcPct val="150000"/>
              </a:lnSpc>
              <a:buFont typeface="Arial" panose="020B0604020202020204" pitchFamily="34" charset="0"/>
              <a:buChar char="•"/>
            </a:pPr>
            <a:r>
              <a:rPr lang="en-GB" sz="2800" dirty="0"/>
              <a:t>Common Myths and Misconceptions</a:t>
            </a:r>
          </a:p>
        </p:txBody>
      </p:sp>
    </p:spTree>
    <p:extLst>
      <p:ext uri="{BB962C8B-B14F-4D97-AF65-F5344CB8AC3E}">
        <p14:creationId xmlns:p14="http://schemas.microsoft.com/office/powerpoint/2010/main" val="6285235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48217916-F13E-43DE-B80C-FE05D15ADDBD}"/>
              </a:ext>
            </a:extLst>
          </p:cNvPr>
          <p:cNvSpPr txBox="1"/>
          <p:nvPr/>
        </p:nvSpPr>
        <p:spPr>
          <a:xfrm>
            <a:off x="1282697" y="521293"/>
            <a:ext cx="4571172" cy="523220"/>
          </a:xfrm>
          <a:prstGeom prst="rect">
            <a:avLst/>
          </a:prstGeom>
          <a:noFill/>
        </p:spPr>
        <p:txBody>
          <a:bodyPr wrap="square" rtlCol="0">
            <a:spAutoFit/>
          </a:bodyPr>
          <a:lstStyle/>
          <a:p>
            <a:r>
              <a:rPr lang="en-GB" sz="2800" u="sng" dirty="0"/>
              <a:t>Common Mental Illnesses</a:t>
            </a:r>
          </a:p>
        </p:txBody>
      </p:sp>
      <p:sp>
        <p:nvSpPr>
          <p:cNvPr id="3" name="TextBox 2">
            <a:extLst>
              <a:ext uri="{FF2B5EF4-FFF2-40B4-BE49-F238E27FC236}">
                <a16:creationId xmlns:a16="http://schemas.microsoft.com/office/drawing/2014/main" xmlns="" id="{5892673C-4697-4E56-A6C1-EEB97CB17294}"/>
              </a:ext>
            </a:extLst>
          </p:cNvPr>
          <p:cNvSpPr txBox="1"/>
          <p:nvPr/>
        </p:nvSpPr>
        <p:spPr>
          <a:xfrm>
            <a:off x="1222874" y="1114761"/>
            <a:ext cx="9066261" cy="5262979"/>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sz="2800" dirty="0"/>
              <a:t>Depression</a:t>
            </a:r>
          </a:p>
          <a:p>
            <a:pPr marL="285750" indent="-285750">
              <a:lnSpc>
                <a:spcPct val="150000"/>
              </a:lnSpc>
              <a:buFont typeface="Arial" panose="020B0604020202020204" pitchFamily="34" charset="0"/>
              <a:buChar char="•"/>
            </a:pPr>
            <a:r>
              <a:rPr lang="en-GB" sz="2800" dirty="0"/>
              <a:t>Anxiety Disorders</a:t>
            </a:r>
          </a:p>
          <a:p>
            <a:pPr marL="285750" indent="-285750">
              <a:lnSpc>
                <a:spcPct val="150000"/>
              </a:lnSpc>
              <a:buFont typeface="Arial" panose="020B0604020202020204" pitchFamily="34" charset="0"/>
              <a:buChar char="•"/>
            </a:pPr>
            <a:r>
              <a:rPr lang="en-GB" sz="2800" dirty="0"/>
              <a:t>Obsessive Compulsive Disorder</a:t>
            </a:r>
          </a:p>
          <a:p>
            <a:pPr marL="285750" indent="-285750">
              <a:lnSpc>
                <a:spcPct val="150000"/>
              </a:lnSpc>
              <a:buFont typeface="Arial" panose="020B0604020202020204" pitchFamily="34" charset="0"/>
              <a:buChar char="•"/>
            </a:pPr>
            <a:r>
              <a:rPr lang="en-GB" sz="2800" dirty="0"/>
              <a:t>Schizophrenia</a:t>
            </a:r>
          </a:p>
          <a:p>
            <a:pPr marL="285750" indent="-285750">
              <a:lnSpc>
                <a:spcPct val="150000"/>
              </a:lnSpc>
              <a:buFont typeface="Arial" panose="020B0604020202020204" pitchFamily="34" charset="0"/>
              <a:buChar char="•"/>
            </a:pPr>
            <a:r>
              <a:rPr lang="en-GB" sz="2800" dirty="0"/>
              <a:t>Dementia</a:t>
            </a:r>
          </a:p>
          <a:p>
            <a:pPr marL="285750" indent="-285750">
              <a:lnSpc>
                <a:spcPct val="150000"/>
              </a:lnSpc>
              <a:buFont typeface="Arial" panose="020B0604020202020204" pitchFamily="34" charset="0"/>
              <a:buChar char="•"/>
            </a:pPr>
            <a:r>
              <a:rPr lang="en-GB" sz="2800" dirty="0"/>
              <a:t>Bulimia / Anorexia</a:t>
            </a:r>
          </a:p>
          <a:p>
            <a:pPr marL="285750" indent="-285750">
              <a:lnSpc>
                <a:spcPct val="150000"/>
              </a:lnSpc>
              <a:buFont typeface="Arial" panose="020B0604020202020204" pitchFamily="34" charset="0"/>
              <a:buChar char="•"/>
            </a:pPr>
            <a:r>
              <a:rPr lang="en-GB" sz="2800" dirty="0"/>
              <a:t>Attention Deficit Hyperactivity Disorder (ADHD)</a:t>
            </a:r>
          </a:p>
          <a:p>
            <a:pPr marL="285750" indent="-285750">
              <a:lnSpc>
                <a:spcPct val="150000"/>
              </a:lnSpc>
              <a:buFont typeface="Arial" panose="020B0604020202020204" pitchFamily="34" charset="0"/>
              <a:buChar char="•"/>
            </a:pPr>
            <a:r>
              <a:rPr lang="en-GB" sz="2800" dirty="0"/>
              <a:t>Multiple Personality Disorder</a:t>
            </a:r>
          </a:p>
        </p:txBody>
      </p:sp>
    </p:spTree>
    <p:extLst>
      <p:ext uri="{BB962C8B-B14F-4D97-AF65-F5344CB8AC3E}">
        <p14:creationId xmlns:p14="http://schemas.microsoft.com/office/powerpoint/2010/main" val="23892317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6CBA9A6E-A33F-48A0-B233-64C7A350AC45}"/>
              </a:ext>
            </a:extLst>
          </p:cNvPr>
          <p:cNvSpPr/>
          <p:nvPr/>
        </p:nvSpPr>
        <p:spPr>
          <a:xfrm>
            <a:off x="3084468" y="274297"/>
            <a:ext cx="6023059"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PRACTICAL EXERCISE</a:t>
            </a:r>
          </a:p>
        </p:txBody>
      </p:sp>
      <p:sp>
        <p:nvSpPr>
          <p:cNvPr id="6" name="TextBox 5">
            <a:extLst>
              <a:ext uri="{FF2B5EF4-FFF2-40B4-BE49-F238E27FC236}">
                <a16:creationId xmlns:a16="http://schemas.microsoft.com/office/drawing/2014/main" xmlns="" id="{41FA2160-8183-427B-AD90-E6E8CE4D13E9}"/>
              </a:ext>
            </a:extLst>
          </p:cNvPr>
          <p:cNvSpPr txBox="1"/>
          <p:nvPr/>
        </p:nvSpPr>
        <p:spPr>
          <a:xfrm>
            <a:off x="460047" y="1329647"/>
            <a:ext cx="11271902" cy="523220"/>
          </a:xfrm>
          <a:prstGeom prst="rect">
            <a:avLst/>
          </a:prstGeom>
          <a:noFill/>
        </p:spPr>
        <p:txBody>
          <a:bodyPr wrap="square" rtlCol="0">
            <a:spAutoFit/>
          </a:bodyPr>
          <a:lstStyle/>
          <a:p>
            <a:pPr algn="ctr"/>
            <a:r>
              <a:rPr lang="en-GB" sz="2800" dirty="0"/>
              <a:t>How are Mental Health and Physical Health treated differently?</a:t>
            </a:r>
          </a:p>
        </p:txBody>
      </p:sp>
      <p:sp>
        <p:nvSpPr>
          <p:cNvPr id="7" name="TextBox 6">
            <a:extLst>
              <a:ext uri="{FF2B5EF4-FFF2-40B4-BE49-F238E27FC236}">
                <a16:creationId xmlns:a16="http://schemas.microsoft.com/office/drawing/2014/main" xmlns="" id="{EEE3E8E9-70F3-4A2B-A637-9FE8CB48A514}"/>
              </a:ext>
            </a:extLst>
          </p:cNvPr>
          <p:cNvSpPr txBox="1"/>
          <p:nvPr/>
        </p:nvSpPr>
        <p:spPr>
          <a:xfrm>
            <a:off x="708790" y="2116908"/>
            <a:ext cx="10519873" cy="3416320"/>
          </a:xfrm>
          <a:prstGeom prst="rect">
            <a:avLst/>
          </a:prstGeom>
          <a:noFill/>
        </p:spPr>
        <p:txBody>
          <a:bodyPr wrap="square" rtlCol="0">
            <a:spAutoFit/>
          </a:bodyPr>
          <a:lstStyle/>
          <a:p>
            <a:r>
              <a:rPr lang="en-GB" dirty="0"/>
              <a:t>We all have a body and we all have a brain, so we all have physical health and mental health.</a:t>
            </a:r>
          </a:p>
          <a:p>
            <a:endParaRPr lang="en-GB" dirty="0"/>
          </a:p>
          <a:p>
            <a:r>
              <a:rPr lang="en-GB" dirty="0"/>
              <a:t>Raise your hand if :</a:t>
            </a:r>
          </a:p>
          <a:p>
            <a:endParaRPr lang="en-GB" dirty="0"/>
          </a:p>
          <a:p>
            <a:pPr marL="285750" indent="-285750">
              <a:buFont typeface="Arial" panose="020B0604020202020204" pitchFamily="34" charset="0"/>
              <a:buChar char="•"/>
            </a:pPr>
            <a:r>
              <a:rPr lang="en-GB" dirty="0"/>
              <a:t>You went to a dentist’s appointment in the last year</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You went to a doctor’s appointment in the last year</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You took medication in the last year</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You were absent from work due to physical health in the last year</a:t>
            </a:r>
          </a:p>
          <a:p>
            <a:pPr marL="285750" indent="-285750">
              <a:buFont typeface="Arial" panose="020B0604020202020204" pitchFamily="34" charset="0"/>
              <a:buChar char="•"/>
            </a:pPr>
            <a:endParaRPr lang="en-GB" dirty="0"/>
          </a:p>
        </p:txBody>
      </p:sp>
      <p:sp>
        <p:nvSpPr>
          <p:cNvPr id="8" name="TextBox 7">
            <a:extLst>
              <a:ext uri="{FF2B5EF4-FFF2-40B4-BE49-F238E27FC236}">
                <a16:creationId xmlns:a16="http://schemas.microsoft.com/office/drawing/2014/main" xmlns="" id="{0F481D86-1DF9-4660-962D-ACBEC701AED0}"/>
              </a:ext>
            </a:extLst>
          </p:cNvPr>
          <p:cNvSpPr txBox="1"/>
          <p:nvPr/>
        </p:nvSpPr>
        <p:spPr>
          <a:xfrm>
            <a:off x="2393042" y="5752023"/>
            <a:ext cx="8617848" cy="584775"/>
          </a:xfrm>
          <a:prstGeom prst="rect">
            <a:avLst/>
          </a:prstGeom>
          <a:noFill/>
        </p:spPr>
        <p:txBody>
          <a:bodyPr wrap="square" rtlCol="0">
            <a:spAutoFit/>
          </a:bodyPr>
          <a:lstStyle/>
          <a:p>
            <a:r>
              <a:rPr lang="en-GB" sz="3200" dirty="0"/>
              <a:t>HOW DID IT FEEL TO ANSWER THESE QUESTIONS ?</a:t>
            </a:r>
          </a:p>
        </p:txBody>
      </p:sp>
      <p:pic>
        <p:nvPicPr>
          <p:cNvPr id="9" name="Picture 8">
            <a:extLst>
              <a:ext uri="{FF2B5EF4-FFF2-40B4-BE49-F238E27FC236}">
                <a16:creationId xmlns:a16="http://schemas.microsoft.com/office/drawing/2014/main" xmlns="" id="{EA9D66FD-C543-41E3-8983-51DC43ABB366}"/>
              </a:ext>
            </a:extLst>
          </p:cNvPr>
          <p:cNvPicPr>
            <a:picLocks noChangeAspect="1"/>
          </p:cNvPicPr>
          <p:nvPr/>
        </p:nvPicPr>
        <p:blipFill rotWithShape="1">
          <a:blip r:embed="rId2">
            <a:extLst>
              <a:ext uri="{28A0092B-C50C-407E-A947-70E740481C1C}">
                <a14:useLocalDpi xmlns:a14="http://schemas.microsoft.com/office/drawing/2010/main" val="0"/>
              </a:ext>
            </a:extLst>
          </a:blip>
          <a:srcRect l="2656" t="5847" r="4259" b="8135"/>
          <a:stretch/>
        </p:blipFill>
        <p:spPr>
          <a:xfrm>
            <a:off x="7403629" y="2916888"/>
            <a:ext cx="4328320" cy="2064065"/>
          </a:xfrm>
          <a:prstGeom prst="rect">
            <a:avLst/>
          </a:prstGeom>
        </p:spPr>
      </p:pic>
    </p:spTree>
    <p:extLst>
      <p:ext uri="{BB962C8B-B14F-4D97-AF65-F5344CB8AC3E}">
        <p14:creationId xmlns:p14="http://schemas.microsoft.com/office/powerpoint/2010/main" val="37721811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2A1A84EF-940A-4381-AB5A-C99C6B762D32}"/>
              </a:ext>
            </a:extLst>
          </p:cNvPr>
          <p:cNvSpPr/>
          <p:nvPr/>
        </p:nvSpPr>
        <p:spPr>
          <a:xfrm>
            <a:off x="2811918" y="404190"/>
            <a:ext cx="6023059"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PRACTICAL EXERCISE</a:t>
            </a:r>
          </a:p>
        </p:txBody>
      </p:sp>
      <p:sp>
        <p:nvSpPr>
          <p:cNvPr id="5" name="TextBox 4">
            <a:extLst>
              <a:ext uri="{FF2B5EF4-FFF2-40B4-BE49-F238E27FC236}">
                <a16:creationId xmlns:a16="http://schemas.microsoft.com/office/drawing/2014/main" xmlns="" id="{C0FAC601-C8B5-4331-99C0-32725587B6FC}"/>
              </a:ext>
            </a:extLst>
          </p:cNvPr>
          <p:cNvSpPr txBox="1"/>
          <p:nvPr/>
        </p:nvSpPr>
        <p:spPr>
          <a:xfrm>
            <a:off x="1264670" y="1782176"/>
            <a:ext cx="10519873" cy="2585323"/>
          </a:xfrm>
          <a:prstGeom prst="rect">
            <a:avLst/>
          </a:prstGeom>
          <a:noFill/>
        </p:spPr>
        <p:txBody>
          <a:bodyPr wrap="square" rtlCol="0">
            <a:spAutoFit/>
          </a:bodyPr>
          <a:lstStyle/>
          <a:p>
            <a:endParaRPr lang="en-GB" dirty="0"/>
          </a:p>
          <a:p>
            <a:r>
              <a:rPr lang="en-GB" dirty="0"/>
              <a:t>Now raise your hand if :</a:t>
            </a:r>
          </a:p>
          <a:p>
            <a:endParaRPr lang="en-GB" dirty="0"/>
          </a:p>
          <a:p>
            <a:pPr marL="285750" indent="-285750">
              <a:buFont typeface="Arial" panose="020B0604020202020204" pitchFamily="34" charset="0"/>
              <a:buChar char="•"/>
            </a:pPr>
            <a:r>
              <a:rPr lang="en-GB" dirty="0"/>
              <a:t>You saw a mental health professional in the last year</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You took any psychiatric medications in the last year</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You were absent from work due to mental health in the last year </a:t>
            </a:r>
          </a:p>
          <a:p>
            <a:pPr marL="285750" indent="-285750">
              <a:buFont typeface="Arial" panose="020B0604020202020204" pitchFamily="34" charset="0"/>
              <a:buChar char="•"/>
            </a:pPr>
            <a:endParaRPr lang="en-GB" dirty="0"/>
          </a:p>
        </p:txBody>
      </p:sp>
      <p:sp>
        <p:nvSpPr>
          <p:cNvPr id="6" name="TextBox 5">
            <a:extLst>
              <a:ext uri="{FF2B5EF4-FFF2-40B4-BE49-F238E27FC236}">
                <a16:creationId xmlns:a16="http://schemas.microsoft.com/office/drawing/2014/main" xmlns="" id="{7B22DC6F-870E-4F80-840D-16D25E664A53}"/>
              </a:ext>
            </a:extLst>
          </p:cNvPr>
          <p:cNvSpPr txBox="1"/>
          <p:nvPr/>
        </p:nvSpPr>
        <p:spPr>
          <a:xfrm>
            <a:off x="2011075" y="5537512"/>
            <a:ext cx="8617848" cy="584775"/>
          </a:xfrm>
          <a:prstGeom prst="rect">
            <a:avLst/>
          </a:prstGeom>
          <a:noFill/>
        </p:spPr>
        <p:txBody>
          <a:bodyPr wrap="square" rtlCol="0">
            <a:spAutoFit/>
          </a:bodyPr>
          <a:lstStyle/>
          <a:p>
            <a:r>
              <a:rPr lang="en-GB" sz="3200" dirty="0"/>
              <a:t>HOW DID IT FEEL TO ANSWER THESE QUESTIONS ?</a:t>
            </a:r>
          </a:p>
        </p:txBody>
      </p:sp>
      <p:pic>
        <p:nvPicPr>
          <p:cNvPr id="7" name="Picture 6">
            <a:extLst>
              <a:ext uri="{FF2B5EF4-FFF2-40B4-BE49-F238E27FC236}">
                <a16:creationId xmlns:a16="http://schemas.microsoft.com/office/drawing/2014/main" xmlns="" id="{988FF717-7246-49C8-A169-2B03F1E3D71C}"/>
              </a:ext>
            </a:extLst>
          </p:cNvPr>
          <p:cNvPicPr>
            <a:picLocks noChangeAspect="1"/>
          </p:cNvPicPr>
          <p:nvPr/>
        </p:nvPicPr>
        <p:blipFill rotWithShape="1">
          <a:blip r:embed="rId2">
            <a:extLst>
              <a:ext uri="{28A0092B-C50C-407E-A947-70E740481C1C}">
                <a14:useLocalDpi xmlns:a14="http://schemas.microsoft.com/office/drawing/2010/main" val="0"/>
              </a:ext>
            </a:extLst>
          </a:blip>
          <a:srcRect l="2656" t="5847" r="4259" b="8135"/>
          <a:stretch/>
        </p:blipFill>
        <p:spPr>
          <a:xfrm>
            <a:off x="7061202" y="1576603"/>
            <a:ext cx="4328320" cy="2064065"/>
          </a:xfrm>
          <a:prstGeom prst="rect">
            <a:avLst/>
          </a:prstGeom>
        </p:spPr>
      </p:pic>
    </p:spTree>
    <p:extLst>
      <p:ext uri="{BB962C8B-B14F-4D97-AF65-F5344CB8AC3E}">
        <p14:creationId xmlns:p14="http://schemas.microsoft.com/office/powerpoint/2010/main" val="10966653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133DF5A3-C2FC-4CF9-B240-9B30DC931741}"/>
              </a:ext>
            </a:extLst>
          </p:cNvPr>
          <p:cNvSpPr/>
          <p:nvPr/>
        </p:nvSpPr>
        <p:spPr>
          <a:xfrm>
            <a:off x="2771853" y="824970"/>
            <a:ext cx="6023059"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PRACTICAL EXERCISE</a:t>
            </a:r>
          </a:p>
        </p:txBody>
      </p:sp>
      <p:sp>
        <p:nvSpPr>
          <p:cNvPr id="6" name="TextBox 5">
            <a:extLst>
              <a:ext uri="{FF2B5EF4-FFF2-40B4-BE49-F238E27FC236}">
                <a16:creationId xmlns:a16="http://schemas.microsoft.com/office/drawing/2014/main" xmlns="" id="{E6164197-1FA5-4E20-B438-A36616120DD2}"/>
              </a:ext>
            </a:extLst>
          </p:cNvPr>
          <p:cNvSpPr txBox="1"/>
          <p:nvPr/>
        </p:nvSpPr>
        <p:spPr>
          <a:xfrm>
            <a:off x="1174352" y="1748300"/>
            <a:ext cx="8617848" cy="584775"/>
          </a:xfrm>
          <a:prstGeom prst="rect">
            <a:avLst/>
          </a:prstGeom>
          <a:noFill/>
        </p:spPr>
        <p:txBody>
          <a:bodyPr wrap="square" rtlCol="0">
            <a:spAutoFit/>
          </a:bodyPr>
          <a:lstStyle/>
          <a:p>
            <a:r>
              <a:rPr lang="en-GB" sz="3200" dirty="0"/>
              <a:t>DISCUSSION QUESTIONS :</a:t>
            </a:r>
          </a:p>
        </p:txBody>
      </p:sp>
      <p:sp>
        <p:nvSpPr>
          <p:cNvPr id="7" name="TextBox 6">
            <a:extLst>
              <a:ext uri="{FF2B5EF4-FFF2-40B4-BE49-F238E27FC236}">
                <a16:creationId xmlns:a16="http://schemas.microsoft.com/office/drawing/2014/main" xmlns="" id="{DAE82957-46CE-4BFA-9640-5006B7756B9C}"/>
              </a:ext>
            </a:extLst>
          </p:cNvPr>
          <p:cNvSpPr txBox="1"/>
          <p:nvPr/>
        </p:nvSpPr>
        <p:spPr>
          <a:xfrm>
            <a:off x="1174352" y="2626188"/>
            <a:ext cx="8990176" cy="2677656"/>
          </a:xfrm>
          <a:prstGeom prst="rect">
            <a:avLst/>
          </a:prstGeom>
          <a:noFill/>
        </p:spPr>
        <p:txBody>
          <a:bodyPr wrap="square" rtlCol="0">
            <a:spAutoFit/>
          </a:bodyPr>
          <a:lstStyle/>
          <a:p>
            <a:pPr marL="285750" indent="-285750">
              <a:buFont typeface="Arial" panose="020B0604020202020204" pitchFamily="34" charset="0"/>
              <a:buChar char="•"/>
            </a:pPr>
            <a:r>
              <a:rPr lang="en-GB" sz="2800" dirty="0"/>
              <a:t>How are the Mental Health questions different from the previous ones? What makes them different?</a:t>
            </a:r>
          </a:p>
          <a:p>
            <a:pPr marL="285750" indent="-285750">
              <a:buFont typeface="Arial" panose="020B0604020202020204" pitchFamily="34" charset="0"/>
              <a:buChar char="•"/>
            </a:pPr>
            <a:endParaRPr lang="en-GB" sz="2800" dirty="0"/>
          </a:p>
          <a:p>
            <a:pPr marL="285750" indent="-285750">
              <a:buFont typeface="Arial" panose="020B0604020202020204" pitchFamily="34" charset="0"/>
              <a:buChar char="•"/>
            </a:pPr>
            <a:r>
              <a:rPr lang="en-GB" sz="2800" dirty="0"/>
              <a:t>Why are some things harder to talk about than others?</a:t>
            </a:r>
          </a:p>
          <a:p>
            <a:pPr marL="285750" indent="-285750">
              <a:buFont typeface="Arial" panose="020B0604020202020204" pitchFamily="34" charset="0"/>
              <a:buChar char="•"/>
            </a:pPr>
            <a:endParaRPr lang="en-GB" sz="2800" dirty="0"/>
          </a:p>
          <a:p>
            <a:pPr marL="285750" indent="-285750">
              <a:buFont typeface="Arial" panose="020B0604020202020204" pitchFamily="34" charset="0"/>
              <a:buChar char="•"/>
            </a:pPr>
            <a:r>
              <a:rPr lang="en-GB" sz="2800" dirty="0"/>
              <a:t>What does parity of esteem for mental health mean? </a:t>
            </a:r>
          </a:p>
        </p:txBody>
      </p:sp>
    </p:spTree>
    <p:extLst>
      <p:ext uri="{BB962C8B-B14F-4D97-AF65-F5344CB8AC3E}">
        <p14:creationId xmlns:p14="http://schemas.microsoft.com/office/powerpoint/2010/main" val="41250749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E5E84212-0ECB-4993-977B-3EC239B83549}"/>
              </a:ext>
            </a:extLst>
          </p:cNvPr>
          <p:cNvSpPr/>
          <p:nvPr/>
        </p:nvSpPr>
        <p:spPr>
          <a:xfrm>
            <a:off x="1282696" y="311887"/>
            <a:ext cx="9146761" cy="92765"/>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sp>
        <p:nvSpPr>
          <p:cNvPr id="14" name="TextBox 13">
            <a:extLst>
              <a:ext uri="{FF2B5EF4-FFF2-40B4-BE49-F238E27FC236}">
                <a16:creationId xmlns:a16="http://schemas.microsoft.com/office/drawing/2014/main" xmlns="" id="{C4D7C5A9-3A39-4AD3-9471-57A6CD25029E}"/>
              </a:ext>
            </a:extLst>
          </p:cNvPr>
          <p:cNvSpPr txBox="1"/>
          <p:nvPr/>
        </p:nvSpPr>
        <p:spPr>
          <a:xfrm>
            <a:off x="1641100" y="1392604"/>
            <a:ext cx="8909811" cy="1323439"/>
          </a:xfrm>
          <a:prstGeom prst="rect">
            <a:avLst/>
          </a:prstGeom>
          <a:noFill/>
        </p:spPr>
        <p:txBody>
          <a:bodyPr wrap="none" rtlCol="0">
            <a:spAutoFit/>
          </a:bodyPr>
          <a:lstStyle/>
          <a:p>
            <a:pPr algn="ctr"/>
            <a:r>
              <a:rPr lang="en-GB" sz="8000" dirty="0">
                <a:solidFill>
                  <a:schemeClr val="bg1"/>
                </a:solidFill>
                <a:latin typeface="Helvetica" panose="020B0604020202030204" pitchFamily="34" charset="0"/>
              </a:rPr>
              <a:t>Mental Health Quiz</a:t>
            </a:r>
          </a:p>
        </p:txBody>
      </p:sp>
      <p:sp>
        <p:nvSpPr>
          <p:cNvPr id="18" name="Oval 17">
            <a:extLst>
              <a:ext uri="{FF2B5EF4-FFF2-40B4-BE49-F238E27FC236}">
                <a16:creationId xmlns:a16="http://schemas.microsoft.com/office/drawing/2014/main" xmlns="" id="{D11A1BAD-4A5D-41B1-8C13-28D68D2EA085}"/>
              </a:ext>
            </a:extLst>
          </p:cNvPr>
          <p:cNvSpPr/>
          <p:nvPr/>
        </p:nvSpPr>
        <p:spPr>
          <a:xfrm>
            <a:off x="6972513" y="1253514"/>
            <a:ext cx="6494948" cy="6605442"/>
          </a:xfrm>
          <a:prstGeom prst="ellipse">
            <a:avLst/>
          </a:prstGeom>
          <a:blipFill dpi="0" rotWithShape="1">
            <a:blip r:embed="rId2">
              <a:alphaModFix amt="22000"/>
              <a:extLst>
                <a:ext uri="{BEBA8EAE-BF5A-486C-A8C5-ECC9F3942E4B}">
                  <a14:imgProps xmlns:a14="http://schemas.microsoft.com/office/drawing/2010/main">
                    <a14:imgLayer r:embed="rId3">
                      <a14:imgEffect>
                        <a14:brightnessContrast bright="100000" contrast="1000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xmlns="" id="{9FF4380C-EF16-4285-B2A8-A9A64BF01E24}"/>
              </a:ext>
            </a:extLst>
          </p:cNvPr>
          <p:cNvSpPr/>
          <p:nvPr/>
        </p:nvSpPr>
        <p:spPr>
          <a:xfrm>
            <a:off x="1282697" y="6350874"/>
            <a:ext cx="9146761" cy="92765"/>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pic>
        <p:nvPicPr>
          <p:cNvPr id="3" name="Picture 2" descr="A close up of a sign&#10;&#10;Description generated with very high confidence">
            <a:extLst>
              <a:ext uri="{FF2B5EF4-FFF2-40B4-BE49-F238E27FC236}">
                <a16:creationId xmlns:a16="http://schemas.microsoft.com/office/drawing/2014/main" xmlns="" id="{88E71BA6-B293-4027-989D-9DEBD429BF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7600" y="2985123"/>
            <a:ext cx="4876800" cy="2941320"/>
          </a:xfrm>
          <a:prstGeom prst="rect">
            <a:avLst/>
          </a:prstGeom>
        </p:spPr>
      </p:pic>
    </p:spTree>
    <p:extLst>
      <p:ext uri="{BB962C8B-B14F-4D97-AF65-F5344CB8AC3E}">
        <p14:creationId xmlns:p14="http://schemas.microsoft.com/office/powerpoint/2010/main" val="18509806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E5E84212-0ECB-4993-977B-3EC239B83549}"/>
              </a:ext>
            </a:extLst>
          </p:cNvPr>
          <p:cNvSpPr/>
          <p:nvPr/>
        </p:nvSpPr>
        <p:spPr>
          <a:xfrm>
            <a:off x="1282696" y="311887"/>
            <a:ext cx="9146761" cy="92765"/>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sp>
        <p:nvSpPr>
          <p:cNvPr id="18" name="Oval 17">
            <a:extLst>
              <a:ext uri="{FF2B5EF4-FFF2-40B4-BE49-F238E27FC236}">
                <a16:creationId xmlns:a16="http://schemas.microsoft.com/office/drawing/2014/main" xmlns="" id="{D11A1BAD-4A5D-41B1-8C13-28D68D2EA085}"/>
              </a:ext>
            </a:extLst>
          </p:cNvPr>
          <p:cNvSpPr/>
          <p:nvPr/>
        </p:nvSpPr>
        <p:spPr>
          <a:xfrm>
            <a:off x="6972513" y="1253514"/>
            <a:ext cx="6494948" cy="6605442"/>
          </a:xfrm>
          <a:prstGeom prst="ellipse">
            <a:avLst/>
          </a:prstGeom>
          <a:blipFill dpi="0" rotWithShape="1">
            <a:blip r:embed="rId2">
              <a:alphaModFix amt="22000"/>
              <a:extLst>
                <a:ext uri="{BEBA8EAE-BF5A-486C-A8C5-ECC9F3942E4B}">
                  <a14:imgProps xmlns:a14="http://schemas.microsoft.com/office/drawing/2010/main">
                    <a14:imgLayer r:embed="rId3">
                      <a14:imgEffect>
                        <a14:brightnessContrast bright="100000" contrast="1000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xmlns="" id="{9FF4380C-EF16-4285-B2A8-A9A64BF01E24}"/>
              </a:ext>
            </a:extLst>
          </p:cNvPr>
          <p:cNvSpPr/>
          <p:nvPr/>
        </p:nvSpPr>
        <p:spPr>
          <a:xfrm>
            <a:off x="1282697" y="6350874"/>
            <a:ext cx="9146761" cy="92765"/>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pic>
        <p:nvPicPr>
          <p:cNvPr id="6" name="Picture 5" descr="A picture containing object&#10;&#10;Description generated with high confidence">
            <a:extLst>
              <a:ext uri="{FF2B5EF4-FFF2-40B4-BE49-F238E27FC236}">
                <a16:creationId xmlns:a16="http://schemas.microsoft.com/office/drawing/2014/main" xmlns="" id="{CEB59405-E805-4602-BFAE-5095F5BC03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027" y="734050"/>
            <a:ext cx="5361757" cy="5389899"/>
          </a:xfrm>
          <a:prstGeom prst="rect">
            <a:avLst/>
          </a:prstGeom>
        </p:spPr>
      </p:pic>
      <p:pic>
        <p:nvPicPr>
          <p:cNvPr id="11" name="Picture 10" descr="A close up of a sign&#10;&#10;Description generated with very high confidence">
            <a:extLst>
              <a:ext uri="{FF2B5EF4-FFF2-40B4-BE49-F238E27FC236}">
                <a16:creationId xmlns:a16="http://schemas.microsoft.com/office/drawing/2014/main" xmlns="" id="{007AAEA3-AAEA-42DD-BCA1-A1029F94F4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63170" y="1825432"/>
            <a:ext cx="4876800" cy="2941320"/>
          </a:xfrm>
          <a:prstGeom prst="rect">
            <a:avLst/>
          </a:prstGeom>
        </p:spPr>
      </p:pic>
      <p:sp>
        <p:nvSpPr>
          <p:cNvPr id="7" name="TextBox 6">
            <a:extLst>
              <a:ext uri="{FF2B5EF4-FFF2-40B4-BE49-F238E27FC236}">
                <a16:creationId xmlns:a16="http://schemas.microsoft.com/office/drawing/2014/main" xmlns="" id="{A9F24AA0-551C-4107-9F4B-EEDA78B820AF}"/>
              </a:ext>
            </a:extLst>
          </p:cNvPr>
          <p:cNvSpPr txBox="1"/>
          <p:nvPr/>
        </p:nvSpPr>
        <p:spPr>
          <a:xfrm>
            <a:off x="888763" y="1529697"/>
            <a:ext cx="5059110" cy="2862322"/>
          </a:xfrm>
          <a:prstGeom prst="rect">
            <a:avLst/>
          </a:prstGeom>
          <a:noFill/>
        </p:spPr>
        <p:txBody>
          <a:bodyPr wrap="square" rtlCol="0">
            <a:spAutoFit/>
          </a:bodyPr>
          <a:lstStyle/>
          <a:p>
            <a:pPr algn="ctr"/>
            <a:r>
              <a:rPr lang="en-GB" sz="6000" dirty="0"/>
              <a:t>Mental health problems are rare</a:t>
            </a:r>
          </a:p>
        </p:txBody>
      </p:sp>
    </p:spTree>
    <p:extLst>
      <p:ext uri="{BB962C8B-B14F-4D97-AF65-F5344CB8AC3E}">
        <p14:creationId xmlns:p14="http://schemas.microsoft.com/office/powerpoint/2010/main" val="35866163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E5E84212-0ECB-4993-977B-3EC239B83549}"/>
              </a:ext>
            </a:extLst>
          </p:cNvPr>
          <p:cNvSpPr/>
          <p:nvPr/>
        </p:nvSpPr>
        <p:spPr>
          <a:xfrm>
            <a:off x="1282696" y="311887"/>
            <a:ext cx="9146761" cy="92765"/>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sp>
        <p:nvSpPr>
          <p:cNvPr id="18" name="Oval 17">
            <a:extLst>
              <a:ext uri="{FF2B5EF4-FFF2-40B4-BE49-F238E27FC236}">
                <a16:creationId xmlns:a16="http://schemas.microsoft.com/office/drawing/2014/main" xmlns="" id="{D11A1BAD-4A5D-41B1-8C13-28D68D2EA085}"/>
              </a:ext>
            </a:extLst>
          </p:cNvPr>
          <p:cNvSpPr/>
          <p:nvPr/>
        </p:nvSpPr>
        <p:spPr>
          <a:xfrm>
            <a:off x="6972513" y="1253514"/>
            <a:ext cx="6494948" cy="6605442"/>
          </a:xfrm>
          <a:prstGeom prst="ellipse">
            <a:avLst/>
          </a:prstGeom>
          <a:blipFill dpi="0" rotWithShape="1">
            <a:blip r:embed="rId2">
              <a:alphaModFix amt="22000"/>
              <a:extLst>
                <a:ext uri="{BEBA8EAE-BF5A-486C-A8C5-ECC9F3942E4B}">
                  <a14:imgProps xmlns:a14="http://schemas.microsoft.com/office/drawing/2010/main">
                    <a14:imgLayer r:embed="rId3">
                      <a14:imgEffect>
                        <a14:brightnessContrast bright="100000" contrast="1000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xmlns="" id="{9FF4380C-EF16-4285-B2A8-A9A64BF01E24}"/>
              </a:ext>
            </a:extLst>
          </p:cNvPr>
          <p:cNvSpPr/>
          <p:nvPr/>
        </p:nvSpPr>
        <p:spPr>
          <a:xfrm>
            <a:off x="1282697" y="6350874"/>
            <a:ext cx="9146761" cy="92765"/>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pic>
        <p:nvPicPr>
          <p:cNvPr id="6" name="Picture 5" descr="A picture containing object&#10;&#10;Description generated with high confidence">
            <a:extLst>
              <a:ext uri="{FF2B5EF4-FFF2-40B4-BE49-F238E27FC236}">
                <a16:creationId xmlns:a16="http://schemas.microsoft.com/office/drawing/2014/main" xmlns="" id="{CEB59405-E805-4602-BFAE-5095F5BC03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027" y="734050"/>
            <a:ext cx="5361757" cy="5389899"/>
          </a:xfrm>
          <a:prstGeom prst="rect">
            <a:avLst/>
          </a:prstGeom>
        </p:spPr>
      </p:pic>
      <p:sp>
        <p:nvSpPr>
          <p:cNvPr id="7" name="TextBox 6">
            <a:extLst>
              <a:ext uri="{FF2B5EF4-FFF2-40B4-BE49-F238E27FC236}">
                <a16:creationId xmlns:a16="http://schemas.microsoft.com/office/drawing/2014/main" xmlns="" id="{A9F24AA0-551C-4107-9F4B-EEDA78B820AF}"/>
              </a:ext>
            </a:extLst>
          </p:cNvPr>
          <p:cNvSpPr txBox="1"/>
          <p:nvPr/>
        </p:nvSpPr>
        <p:spPr>
          <a:xfrm>
            <a:off x="888763" y="1529697"/>
            <a:ext cx="5059110" cy="2862322"/>
          </a:xfrm>
          <a:prstGeom prst="rect">
            <a:avLst/>
          </a:prstGeom>
          <a:noFill/>
        </p:spPr>
        <p:txBody>
          <a:bodyPr wrap="square" rtlCol="0">
            <a:spAutoFit/>
          </a:bodyPr>
          <a:lstStyle/>
          <a:p>
            <a:pPr algn="ctr"/>
            <a:r>
              <a:rPr lang="en-GB" sz="6000" dirty="0"/>
              <a:t>Mental health problems are rare</a:t>
            </a:r>
          </a:p>
        </p:txBody>
      </p:sp>
      <p:pic>
        <p:nvPicPr>
          <p:cNvPr id="5" name="Picture 4" descr="A green sign with white text&#10;&#10;Description generated with high confidence">
            <a:extLst>
              <a:ext uri="{FF2B5EF4-FFF2-40B4-BE49-F238E27FC236}">
                <a16:creationId xmlns:a16="http://schemas.microsoft.com/office/drawing/2014/main" xmlns="" id="{6B24E4C5-30E0-4D94-9753-A76798CCEB3E}"/>
              </a:ext>
            </a:extLst>
          </p:cNvPr>
          <p:cNvPicPr>
            <a:picLocks noChangeAspect="1"/>
          </p:cNvPicPr>
          <p:nvPr/>
        </p:nvPicPr>
        <p:blipFill rotWithShape="1">
          <a:blip r:embed="rId5">
            <a:extLst>
              <a:ext uri="{28A0092B-C50C-407E-A947-70E740481C1C}">
                <a14:useLocalDpi xmlns:a14="http://schemas.microsoft.com/office/drawing/2010/main" val="0"/>
              </a:ext>
            </a:extLst>
          </a:blip>
          <a:srcRect l="19672" r="17466" b="57442"/>
          <a:stretch/>
        </p:blipFill>
        <p:spPr>
          <a:xfrm>
            <a:off x="7349382" y="734050"/>
            <a:ext cx="3273039" cy="1469876"/>
          </a:xfrm>
          <a:prstGeom prst="rect">
            <a:avLst/>
          </a:prstGeom>
        </p:spPr>
      </p:pic>
      <p:sp>
        <p:nvSpPr>
          <p:cNvPr id="8" name="TextBox 7">
            <a:extLst>
              <a:ext uri="{FF2B5EF4-FFF2-40B4-BE49-F238E27FC236}">
                <a16:creationId xmlns:a16="http://schemas.microsoft.com/office/drawing/2014/main" xmlns="" id="{B47C0915-546A-43B5-AE32-2A5E4952A6DB}"/>
              </a:ext>
            </a:extLst>
          </p:cNvPr>
          <p:cNvSpPr txBox="1"/>
          <p:nvPr/>
        </p:nvSpPr>
        <p:spPr>
          <a:xfrm>
            <a:off x="6349525" y="2533324"/>
            <a:ext cx="5361757" cy="3539430"/>
          </a:xfrm>
          <a:prstGeom prst="rect">
            <a:avLst/>
          </a:prstGeom>
          <a:solidFill>
            <a:schemeClr val="accent6">
              <a:lumMod val="20000"/>
              <a:lumOff val="80000"/>
              <a:alpha val="79000"/>
            </a:schemeClr>
          </a:solidFill>
        </p:spPr>
        <p:txBody>
          <a:bodyPr wrap="square" rtlCol="0">
            <a:spAutoFit/>
          </a:bodyPr>
          <a:lstStyle/>
          <a:p>
            <a:r>
              <a:rPr lang="en-GB" sz="3200" dirty="0"/>
              <a:t>Mental Health problems affect 1 in 4 people in any one year. So, even if you don’t have a mental health problem, it is likely your friend, a family member or colleague will be affected.</a:t>
            </a:r>
          </a:p>
        </p:txBody>
      </p:sp>
    </p:spTree>
    <p:extLst>
      <p:ext uri="{BB962C8B-B14F-4D97-AF65-F5344CB8AC3E}">
        <p14:creationId xmlns:p14="http://schemas.microsoft.com/office/powerpoint/2010/main" val="18517273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xmlns="" id="{C4D7C5A9-3A39-4AD3-9471-57A6CD25029E}"/>
              </a:ext>
            </a:extLst>
          </p:cNvPr>
          <p:cNvSpPr txBox="1"/>
          <p:nvPr/>
        </p:nvSpPr>
        <p:spPr>
          <a:xfrm>
            <a:off x="3637634" y="4281047"/>
            <a:ext cx="4916731" cy="1323439"/>
          </a:xfrm>
          <a:prstGeom prst="rect">
            <a:avLst/>
          </a:prstGeom>
          <a:noFill/>
        </p:spPr>
        <p:txBody>
          <a:bodyPr wrap="none" rtlCol="0">
            <a:spAutoFit/>
          </a:bodyPr>
          <a:lstStyle/>
          <a:p>
            <a:pPr algn="ctr"/>
            <a:r>
              <a:rPr lang="en-GB" sz="4000" dirty="0">
                <a:solidFill>
                  <a:schemeClr val="bg1"/>
                </a:solidFill>
                <a:latin typeface="Helvetica" panose="020B0604020202030204" pitchFamily="34" charset="0"/>
              </a:rPr>
              <a:t>Training Module</a:t>
            </a:r>
          </a:p>
          <a:p>
            <a:r>
              <a:rPr lang="en-GB" sz="4000" dirty="0">
                <a:solidFill>
                  <a:schemeClr val="bg1"/>
                </a:solidFill>
                <a:latin typeface="Helvetica" panose="020B0604020202030204" pitchFamily="34" charset="0"/>
              </a:rPr>
              <a:t>Disability Awareness</a:t>
            </a:r>
          </a:p>
        </p:txBody>
      </p:sp>
      <p:sp>
        <p:nvSpPr>
          <p:cNvPr id="2" name="TextBox 1">
            <a:extLst>
              <a:ext uri="{FF2B5EF4-FFF2-40B4-BE49-F238E27FC236}">
                <a16:creationId xmlns:a16="http://schemas.microsoft.com/office/drawing/2014/main" xmlns="" id="{57E68707-C0D1-4DA6-BA54-62BBF8CA7E19}"/>
              </a:ext>
            </a:extLst>
          </p:cNvPr>
          <p:cNvSpPr txBox="1"/>
          <p:nvPr/>
        </p:nvSpPr>
        <p:spPr>
          <a:xfrm>
            <a:off x="1946375" y="404652"/>
            <a:ext cx="7819402" cy="584775"/>
          </a:xfrm>
          <a:prstGeom prst="rect">
            <a:avLst/>
          </a:prstGeom>
          <a:noFill/>
        </p:spPr>
        <p:txBody>
          <a:bodyPr wrap="square" rtlCol="0">
            <a:spAutoFit/>
          </a:bodyPr>
          <a:lstStyle/>
          <a:p>
            <a:pPr algn="ctr"/>
            <a:r>
              <a:rPr lang="en-GB" sz="3200" b="1" u="sng" dirty="0"/>
              <a:t>History of ELITE</a:t>
            </a:r>
          </a:p>
        </p:txBody>
      </p:sp>
      <p:sp>
        <p:nvSpPr>
          <p:cNvPr id="4" name="TextBox 3">
            <a:extLst>
              <a:ext uri="{FF2B5EF4-FFF2-40B4-BE49-F238E27FC236}">
                <a16:creationId xmlns:a16="http://schemas.microsoft.com/office/drawing/2014/main" xmlns="" id="{64A1BECC-1B82-416F-A495-D04ABF3EEFB5}"/>
              </a:ext>
            </a:extLst>
          </p:cNvPr>
          <p:cNvSpPr txBox="1"/>
          <p:nvPr/>
        </p:nvSpPr>
        <p:spPr>
          <a:xfrm>
            <a:off x="1410056" y="1038070"/>
            <a:ext cx="9019401" cy="800219"/>
          </a:xfrm>
          <a:prstGeom prst="rect">
            <a:avLst/>
          </a:prstGeom>
          <a:noFill/>
        </p:spPr>
        <p:txBody>
          <a:bodyPr wrap="square" rtlCol="0">
            <a:spAutoFit/>
          </a:bodyPr>
          <a:lstStyle/>
          <a:p>
            <a:pPr marL="280988" lvl="0" indent="-280988"/>
            <a:r>
              <a:rPr lang="en-US" sz="2800" dirty="0"/>
              <a:t>VISION</a:t>
            </a:r>
            <a:r>
              <a:rPr lang="en-US" dirty="0"/>
              <a:t> -      To enable vocational experience and / or paid employment opportunities for</a:t>
            </a:r>
          </a:p>
          <a:p>
            <a:pPr marL="280988" lvl="0" indent="-280988"/>
            <a:r>
              <a:rPr lang="en-US" dirty="0"/>
              <a:t>                            people with disabilities of all ages</a:t>
            </a:r>
          </a:p>
        </p:txBody>
      </p:sp>
      <p:sp>
        <p:nvSpPr>
          <p:cNvPr id="11" name="TextBox 10">
            <a:extLst>
              <a:ext uri="{FF2B5EF4-FFF2-40B4-BE49-F238E27FC236}">
                <a16:creationId xmlns:a16="http://schemas.microsoft.com/office/drawing/2014/main" xmlns="" id="{88E116C2-14C6-4145-9832-8E64E9099604}"/>
              </a:ext>
            </a:extLst>
          </p:cNvPr>
          <p:cNvSpPr txBox="1"/>
          <p:nvPr/>
        </p:nvSpPr>
        <p:spPr>
          <a:xfrm>
            <a:off x="1410056" y="1860725"/>
            <a:ext cx="9019401" cy="800219"/>
          </a:xfrm>
          <a:prstGeom prst="rect">
            <a:avLst/>
          </a:prstGeom>
          <a:noFill/>
        </p:spPr>
        <p:txBody>
          <a:bodyPr wrap="square" rtlCol="0">
            <a:spAutoFit/>
          </a:bodyPr>
          <a:lstStyle/>
          <a:p>
            <a:pPr lvl="0"/>
            <a:r>
              <a:rPr lang="en-US" sz="2800" dirty="0"/>
              <a:t>MISSION</a:t>
            </a:r>
            <a:r>
              <a:rPr lang="en-US" dirty="0"/>
              <a:t> - To enable individual with disabilities, to access, obtain and maintain paid</a:t>
            </a:r>
          </a:p>
          <a:p>
            <a:pPr lvl="0"/>
            <a:r>
              <a:rPr lang="en-US" dirty="0"/>
              <a:t>                            employment via appropriate support</a:t>
            </a:r>
          </a:p>
        </p:txBody>
      </p:sp>
      <p:sp>
        <p:nvSpPr>
          <p:cNvPr id="12" name="TextBox 2">
            <a:extLst>
              <a:ext uri="{FF2B5EF4-FFF2-40B4-BE49-F238E27FC236}">
                <a16:creationId xmlns:a16="http://schemas.microsoft.com/office/drawing/2014/main" xmlns="" id="{2035EA80-0CBB-4A55-90D6-EEF30F0BABAD}"/>
              </a:ext>
            </a:extLst>
          </p:cNvPr>
          <p:cNvSpPr txBox="1">
            <a:spLocks noChangeArrowheads="1"/>
          </p:cNvSpPr>
          <p:nvPr/>
        </p:nvSpPr>
        <p:spPr bwMode="auto">
          <a:xfrm>
            <a:off x="1710907" y="2755139"/>
            <a:ext cx="8718550" cy="3539430"/>
          </a:xfrm>
          <a:prstGeom prst="rect">
            <a:avLst/>
          </a:prstGeom>
          <a:solidFill>
            <a:schemeClr val="bg1"/>
          </a:solidFill>
          <a:ln w="44450">
            <a:solidFill>
              <a:schemeClr val="accent1"/>
            </a:solidFill>
            <a:miter lim="800000"/>
            <a:headEnd/>
            <a:tailEnd/>
          </a:ln>
        </p:spPr>
        <p:txBody>
          <a:bodyPr>
            <a:spAutoFit/>
          </a:bodyPr>
          <a:lstStyle>
            <a:lvl1pPr marL="285750" indent="-285750">
              <a:spcBef>
                <a:spcPts val="800"/>
              </a:spcBef>
              <a:buFont typeface="Arial" panose="020B0604020202020204" pitchFamily="34" charset="0"/>
              <a:defRPr sz="1600" b="1">
                <a:solidFill>
                  <a:schemeClr val="tx1"/>
                </a:solidFill>
                <a:latin typeface="Franklin Gothic Book" panose="020B0503020102020204" pitchFamily="34" charset="0"/>
              </a:defRPr>
            </a:lvl1pPr>
            <a:lvl2pPr marL="742950" indent="-285750">
              <a:spcBef>
                <a:spcPts val="300"/>
              </a:spcBef>
              <a:buClr>
                <a:schemeClr val="accent2"/>
              </a:buClr>
              <a:buFont typeface="Wingdings" panose="05000000000000000000" pitchFamily="2" charset="2"/>
              <a:buChar char="§"/>
              <a:defRPr sz="1600">
                <a:solidFill>
                  <a:schemeClr val="tx1"/>
                </a:solidFill>
                <a:latin typeface="Franklin Gothic Book" panose="020B0503020102020204" pitchFamily="34" charset="0"/>
              </a:defRPr>
            </a:lvl2pPr>
            <a:lvl3pPr marL="1143000" indent="-228600">
              <a:spcBef>
                <a:spcPts val="300"/>
              </a:spcBef>
              <a:buClr>
                <a:schemeClr val="accent2"/>
              </a:buClr>
              <a:buFont typeface="Wingdings" panose="05000000000000000000" pitchFamily="2" charset="2"/>
              <a:buChar char="§"/>
              <a:defRPr sz="1600">
                <a:solidFill>
                  <a:schemeClr val="tx1"/>
                </a:solidFill>
                <a:latin typeface="Franklin Gothic Book" panose="020B0503020102020204" pitchFamily="34" charset="0"/>
              </a:defRPr>
            </a:lvl3pPr>
            <a:lvl4pPr marL="1600200" indent="-228600">
              <a:spcBef>
                <a:spcPts val="300"/>
              </a:spcBef>
              <a:buClr>
                <a:schemeClr val="accent2"/>
              </a:buClr>
              <a:buFont typeface="Wingdings" panose="05000000000000000000" pitchFamily="2" charset="2"/>
              <a:buChar char="§"/>
              <a:defRPr sz="1600">
                <a:solidFill>
                  <a:schemeClr val="tx1"/>
                </a:solidFill>
                <a:latin typeface="Franklin Gothic Book" panose="020B0503020102020204" pitchFamily="34" charset="0"/>
              </a:defRPr>
            </a:lvl4pPr>
            <a:lvl5pPr marL="2057400" indent="-228600">
              <a:spcBef>
                <a:spcPts val="300"/>
              </a:spcBef>
              <a:buClr>
                <a:schemeClr val="accent2"/>
              </a:buClr>
              <a:buFont typeface="Wingdings" panose="05000000000000000000" pitchFamily="2" charset="2"/>
              <a:buChar char="§"/>
              <a:defRPr sz="1600">
                <a:solidFill>
                  <a:schemeClr val="tx1"/>
                </a:solidFill>
                <a:latin typeface="Franklin Gothic Book" panose="020B0503020102020204" pitchFamily="34" charset="0"/>
              </a:defRPr>
            </a:lvl5pPr>
            <a:lvl6pPr marL="2514600" indent="-228600" eaLnBrk="0" fontAlgn="base" hangingPunct="0">
              <a:spcBef>
                <a:spcPts val="300"/>
              </a:spcBef>
              <a:spcAft>
                <a:spcPct val="0"/>
              </a:spcAft>
              <a:buClr>
                <a:schemeClr val="accent2"/>
              </a:buClr>
              <a:buFont typeface="Wingdings" panose="05000000000000000000" pitchFamily="2" charset="2"/>
              <a:buChar char="§"/>
              <a:defRPr sz="1600">
                <a:solidFill>
                  <a:schemeClr val="tx1"/>
                </a:solidFill>
                <a:latin typeface="Franklin Gothic Book" panose="020B0503020102020204" pitchFamily="34" charset="0"/>
              </a:defRPr>
            </a:lvl6pPr>
            <a:lvl7pPr marL="2971800" indent="-228600" eaLnBrk="0" fontAlgn="base" hangingPunct="0">
              <a:spcBef>
                <a:spcPts val="300"/>
              </a:spcBef>
              <a:spcAft>
                <a:spcPct val="0"/>
              </a:spcAft>
              <a:buClr>
                <a:schemeClr val="accent2"/>
              </a:buClr>
              <a:buFont typeface="Wingdings" panose="05000000000000000000" pitchFamily="2" charset="2"/>
              <a:buChar char="§"/>
              <a:defRPr sz="1600">
                <a:solidFill>
                  <a:schemeClr val="tx1"/>
                </a:solidFill>
                <a:latin typeface="Franklin Gothic Book" panose="020B0503020102020204" pitchFamily="34" charset="0"/>
              </a:defRPr>
            </a:lvl7pPr>
            <a:lvl8pPr marL="3429000" indent="-228600" eaLnBrk="0" fontAlgn="base" hangingPunct="0">
              <a:spcBef>
                <a:spcPts val="300"/>
              </a:spcBef>
              <a:spcAft>
                <a:spcPct val="0"/>
              </a:spcAft>
              <a:buClr>
                <a:schemeClr val="accent2"/>
              </a:buClr>
              <a:buFont typeface="Wingdings" panose="05000000000000000000" pitchFamily="2" charset="2"/>
              <a:buChar char="§"/>
              <a:defRPr sz="1600">
                <a:solidFill>
                  <a:schemeClr val="tx1"/>
                </a:solidFill>
                <a:latin typeface="Franklin Gothic Book" panose="020B0503020102020204" pitchFamily="34" charset="0"/>
              </a:defRPr>
            </a:lvl8pPr>
            <a:lvl9pPr marL="3886200" indent="-228600" eaLnBrk="0" fontAlgn="base" hangingPunct="0">
              <a:spcBef>
                <a:spcPts val="300"/>
              </a:spcBef>
              <a:spcAft>
                <a:spcPct val="0"/>
              </a:spcAft>
              <a:buClr>
                <a:schemeClr val="accent2"/>
              </a:buClr>
              <a:buFont typeface="Wingdings" panose="05000000000000000000" pitchFamily="2" charset="2"/>
              <a:buChar char="§"/>
              <a:defRPr sz="1600">
                <a:solidFill>
                  <a:schemeClr val="tx1"/>
                </a:solidFill>
                <a:latin typeface="Franklin Gothic Book" panose="020B0503020102020204" pitchFamily="34" charset="0"/>
              </a:defRPr>
            </a:lvl9pPr>
          </a:lstStyle>
          <a:p>
            <a:pPr eaLnBrk="1" hangingPunct="1">
              <a:spcBef>
                <a:spcPct val="0"/>
              </a:spcBef>
              <a:buFont typeface="Arial" panose="020B0604020202020204" pitchFamily="34" charset="0"/>
              <a:buChar char="•"/>
            </a:pPr>
            <a:r>
              <a:rPr lang="en-GB" altLang="en-US" sz="1400" b="0" dirty="0"/>
              <a:t>Established in 1994</a:t>
            </a:r>
          </a:p>
          <a:p>
            <a:pPr eaLnBrk="1" hangingPunct="1">
              <a:spcBef>
                <a:spcPct val="0"/>
              </a:spcBef>
              <a:buFont typeface="Arial" panose="020B0604020202020204" pitchFamily="34" charset="0"/>
              <a:buChar char="•"/>
            </a:pPr>
            <a:r>
              <a:rPr lang="en-GB" altLang="en-US" sz="1400" b="0" dirty="0"/>
              <a:t>Voluntary organisation</a:t>
            </a:r>
          </a:p>
          <a:p>
            <a:pPr eaLnBrk="1" hangingPunct="1">
              <a:spcBef>
                <a:spcPct val="0"/>
              </a:spcBef>
              <a:buFont typeface="Arial" panose="020B0604020202020204" pitchFamily="34" charset="0"/>
              <a:buChar char="•"/>
            </a:pPr>
            <a:r>
              <a:rPr lang="en-GB" altLang="en-US" sz="1400" b="0" dirty="0"/>
              <a:t>Registered Charity</a:t>
            </a:r>
          </a:p>
          <a:p>
            <a:pPr eaLnBrk="1" hangingPunct="1">
              <a:spcBef>
                <a:spcPct val="0"/>
              </a:spcBef>
              <a:buFont typeface="Arial" panose="020B0604020202020204" pitchFamily="34" charset="0"/>
              <a:buChar char="•"/>
            </a:pPr>
            <a:r>
              <a:rPr lang="en-GB" altLang="en-US" sz="1400" b="0" dirty="0"/>
              <a:t>Originally set up to work with adults with learning disabilities living in Mid Glamorgan</a:t>
            </a:r>
          </a:p>
          <a:p>
            <a:pPr eaLnBrk="1" hangingPunct="1">
              <a:spcBef>
                <a:spcPct val="0"/>
              </a:spcBef>
              <a:buFont typeface="Arial" panose="020B0604020202020204" pitchFamily="34" charset="0"/>
              <a:buChar char="•"/>
            </a:pPr>
            <a:r>
              <a:rPr lang="en-GB" altLang="en-US" sz="1400" b="0" dirty="0"/>
              <a:t>Now work with people with learning disabilities, physical disabilities, sensory impairments, mental health conditions and those at a disadvantage of finding employment</a:t>
            </a:r>
          </a:p>
          <a:p>
            <a:pPr eaLnBrk="1" hangingPunct="1">
              <a:spcBef>
                <a:spcPct val="0"/>
              </a:spcBef>
              <a:buFont typeface="Arial" panose="020B0604020202020204" pitchFamily="34" charset="0"/>
              <a:buChar char="•"/>
            </a:pPr>
            <a:r>
              <a:rPr lang="en-GB" altLang="en-US" sz="1400" b="0" dirty="0"/>
              <a:t>Aged 14-65 years</a:t>
            </a:r>
          </a:p>
          <a:p>
            <a:pPr eaLnBrk="1" hangingPunct="1">
              <a:spcBef>
                <a:spcPct val="0"/>
              </a:spcBef>
              <a:buFont typeface="Arial" panose="020B0604020202020204" pitchFamily="34" charset="0"/>
              <a:buChar char="•"/>
            </a:pPr>
            <a:r>
              <a:rPr lang="en-GB" altLang="en-US" sz="1400" b="0" dirty="0"/>
              <a:t>Rhondda Cynon Taff, Merthyr Tydfil, Bridgend, Caerphilly, Swansea, Neath and Port Talbot, Cardiff and the Vale, Torfaen, Blaenau Gwent, Monmouthshire, Pembrokeshire, Carmarthenshire, South Powys, South Ceredigion, Newport, North Wales, Ireland and Europe</a:t>
            </a:r>
          </a:p>
          <a:p>
            <a:pPr eaLnBrk="1" hangingPunct="1">
              <a:spcBef>
                <a:spcPct val="0"/>
              </a:spcBef>
              <a:buFont typeface="Arial" panose="020B0604020202020204" pitchFamily="34" charset="0"/>
              <a:buChar char="•"/>
            </a:pPr>
            <a:r>
              <a:rPr lang="en-GB" altLang="en-US" sz="1400" b="0" dirty="0"/>
              <a:t>Funders:  Jobcentre Plus; Local Authorities of Rhondda Cynon Taff, Bridgend and Powys; Big Lottery and WEFO</a:t>
            </a:r>
          </a:p>
          <a:p>
            <a:pPr eaLnBrk="1" hangingPunct="1">
              <a:spcBef>
                <a:spcPct val="0"/>
              </a:spcBef>
              <a:buFont typeface="Arial" panose="020B0604020202020204" pitchFamily="34" charset="0"/>
              <a:buChar char="•"/>
            </a:pPr>
            <a:r>
              <a:rPr lang="en-GB" altLang="en-US" sz="1400" b="0" dirty="0"/>
              <a:t>Other past funders:  BBC Children in Need, European Social Fund, Interreg and Leonardo project, Local Education Authority</a:t>
            </a:r>
          </a:p>
          <a:p>
            <a:pPr eaLnBrk="1" hangingPunct="1">
              <a:spcBef>
                <a:spcPct val="0"/>
              </a:spcBef>
              <a:buFont typeface="Arial" panose="020B0604020202020204" pitchFamily="34" charset="0"/>
              <a:buChar char="•"/>
            </a:pPr>
            <a:r>
              <a:rPr lang="en-GB" altLang="en-US" sz="1400" b="0" dirty="0"/>
              <a:t>Head Office:  </a:t>
            </a:r>
            <a:r>
              <a:rPr lang="en-GB" altLang="en-US" sz="1400" b="0" dirty="0" err="1"/>
              <a:t>Magden</a:t>
            </a:r>
            <a:r>
              <a:rPr lang="en-GB" altLang="en-US" sz="1400" b="0" dirty="0"/>
              <a:t> Park, </a:t>
            </a:r>
            <a:r>
              <a:rPr lang="en-GB" altLang="en-US" sz="1400" b="0" dirty="0" err="1"/>
              <a:t>LLantrisant</a:t>
            </a:r>
            <a:endParaRPr lang="en-GB" altLang="en-US" sz="1400" b="0" dirty="0"/>
          </a:p>
          <a:p>
            <a:pPr eaLnBrk="1" hangingPunct="1">
              <a:spcBef>
                <a:spcPct val="0"/>
              </a:spcBef>
              <a:buFont typeface="Arial" panose="020B0604020202020204" pitchFamily="34" charset="0"/>
              <a:buChar char="•"/>
            </a:pPr>
            <a:r>
              <a:rPr lang="en-GB" altLang="en-US" sz="1400" b="0" dirty="0"/>
              <a:t>Branches: </a:t>
            </a:r>
            <a:r>
              <a:rPr lang="en-GB" altLang="en-US" sz="1400" b="0" dirty="0" err="1"/>
              <a:t>Llandarcy</a:t>
            </a:r>
            <a:r>
              <a:rPr lang="en-GB" altLang="en-US" sz="1400" b="0" dirty="0"/>
              <a:t>, Brecon, Rogerstone(Newport), Merthyr Tydfil and the use of other outreach venues</a:t>
            </a:r>
          </a:p>
          <a:p>
            <a:pPr eaLnBrk="1" hangingPunct="1">
              <a:spcBef>
                <a:spcPct val="0"/>
              </a:spcBef>
              <a:buFont typeface="Arial" panose="020B0604020202020204" pitchFamily="34" charset="0"/>
              <a:buChar char="•"/>
            </a:pPr>
            <a:r>
              <a:rPr lang="en-GB" altLang="en-US" sz="1400" b="0" dirty="0"/>
              <a:t>Set up ELITE Training Solutions in 2018.</a:t>
            </a:r>
          </a:p>
        </p:txBody>
      </p:sp>
    </p:spTree>
    <p:extLst>
      <p:ext uri="{BB962C8B-B14F-4D97-AF65-F5344CB8AC3E}">
        <p14:creationId xmlns:p14="http://schemas.microsoft.com/office/powerpoint/2010/main" val="11668674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E5E84212-0ECB-4993-977B-3EC239B83549}"/>
              </a:ext>
            </a:extLst>
          </p:cNvPr>
          <p:cNvSpPr/>
          <p:nvPr/>
        </p:nvSpPr>
        <p:spPr>
          <a:xfrm>
            <a:off x="1282696" y="311887"/>
            <a:ext cx="9146761" cy="92765"/>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sp>
        <p:nvSpPr>
          <p:cNvPr id="18" name="Oval 17">
            <a:extLst>
              <a:ext uri="{FF2B5EF4-FFF2-40B4-BE49-F238E27FC236}">
                <a16:creationId xmlns:a16="http://schemas.microsoft.com/office/drawing/2014/main" xmlns="" id="{D11A1BAD-4A5D-41B1-8C13-28D68D2EA085}"/>
              </a:ext>
            </a:extLst>
          </p:cNvPr>
          <p:cNvSpPr/>
          <p:nvPr/>
        </p:nvSpPr>
        <p:spPr>
          <a:xfrm>
            <a:off x="6972513" y="1253514"/>
            <a:ext cx="6494948" cy="6605442"/>
          </a:xfrm>
          <a:prstGeom prst="ellipse">
            <a:avLst/>
          </a:prstGeom>
          <a:blipFill dpi="0" rotWithShape="1">
            <a:blip r:embed="rId2">
              <a:alphaModFix amt="22000"/>
              <a:extLst>
                <a:ext uri="{BEBA8EAE-BF5A-486C-A8C5-ECC9F3942E4B}">
                  <a14:imgProps xmlns:a14="http://schemas.microsoft.com/office/drawing/2010/main">
                    <a14:imgLayer r:embed="rId3">
                      <a14:imgEffect>
                        <a14:brightnessContrast bright="100000" contrast="1000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xmlns="" id="{9FF4380C-EF16-4285-B2A8-A9A64BF01E24}"/>
              </a:ext>
            </a:extLst>
          </p:cNvPr>
          <p:cNvSpPr/>
          <p:nvPr/>
        </p:nvSpPr>
        <p:spPr>
          <a:xfrm>
            <a:off x="1282697" y="6350874"/>
            <a:ext cx="9146761" cy="92765"/>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pic>
        <p:nvPicPr>
          <p:cNvPr id="6" name="Picture 5" descr="A picture containing object&#10;&#10;Description generated with high confidence">
            <a:extLst>
              <a:ext uri="{FF2B5EF4-FFF2-40B4-BE49-F238E27FC236}">
                <a16:creationId xmlns:a16="http://schemas.microsoft.com/office/drawing/2014/main" xmlns="" id="{CEB59405-E805-4602-BFAE-5095F5BC03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027" y="734050"/>
            <a:ext cx="5361757" cy="5389899"/>
          </a:xfrm>
          <a:prstGeom prst="rect">
            <a:avLst/>
          </a:prstGeom>
        </p:spPr>
      </p:pic>
      <p:pic>
        <p:nvPicPr>
          <p:cNvPr id="11" name="Picture 10" descr="A close up of a sign&#10;&#10;Description generated with very high confidence">
            <a:extLst>
              <a:ext uri="{FF2B5EF4-FFF2-40B4-BE49-F238E27FC236}">
                <a16:creationId xmlns:a16="http://schemas.microsoft.com/office/drawing/2014/main" xmlns="" id="{007AAEA3-AAEA-42DD-BCA1-A1029F94F4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63170" y="1825432"/>
            <a:ext cx="4876800" cy="2941320"/>
          </a:xfrm>
          <a:prstGeom prst="rect">
            <a:avLst/>
          </a:prstGeom>
        </p:spPr>
      </p:pic>
      <p:sp>
        <p:nvSpPr>
          <p:cNvPr id="7" name="TextBox 6">
            <a:extLst>
              <a:ext uri="{FF2B5EF4-FFF2-40B4-BE49-F238E27FC236}">
                <a16:creationId xmlns:a16="http://schemas.microsoft.com/office/drawing/2014/main" xmlns="" id="{A9F24AA0-551C-4107-9F4B-EEDA78B820AF}"/>
              </a:ext>
            </a:extLst>
          </p:cNvPr>
          <p:cNvSpPr txBox="1"/>
          <p:nvPr/>
        </p:nvSpPr>
        <p:spPr>
          <a:xfrm>
            <a:off x="888763" y="1529697"/>
            <a:ext cx="5059110" cy="2862322"/>
          </a:xfrm>
          <a:prstGeom prst="rect">
            <a:avLst/>
          </a:prstGeom>
          <a:noFill/>
        </p:spPr>
        <p:txBody>
          <a:bodyPr wrap="square" rtlCol="0">
            <a:spAutoFit/>
          </a:bodyPr>
          <a:lstStyle/>
          <a:p>
            <a:pPr algn="ctr"/>
            <a:r>
              <a:rPr lang="en-GB" sz="6000" dirty="0"/>
              <a:t>People with Mental Illness are violent</a:t>
            </a:r>
          </a:p>
        </p:txBody>
      </p:sp>
    </p:spTree>
    <p:extLst>
      <p:ext uri="{BB962C8B-B14F-4D97-AF65-F5344CB8AC3E}">
        <p14:creationId xmlns:p14="http://schemas.microsoft.com/office/powerpoint/2010/main" val="11677958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E5E84212-0ECB-4993-977B-3EC239B83549}"/>
              </a:ext>
            </a:extLst>
          </p:cNvPr>
          <p:cNvSpPr/>
          <p:nvPr/>
        </p:nvSpPr>
        <p:spPr>
          <a:xfrm>
            <a:off x="1282696" y="311887"/>
            <a:ext cx="9146761" cy="92765"/>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sp>
        <p:nvSpPr>
          <p:cNvPr id="18" name="Oval 17">
            <a:extLst>
              <a:ext uri="{FF2B5EF4-FFF2-40B4-BE49-F238E27FC236}">
                <a16:creationId xmlns:a16="http://schemas.microsoft.com/office/drawing/2014/main" xmlns="" id="{D11A1BAD-4A5D-41B1-8C13-28D68D2EA085}"/>
              </a:ext>
            </a:extLst>
          </p:cNvPr>
          <p:cNvSpPr/>
          <p:nvPr/>
        </p:nvSpPr>
        <p:spPr>
          <a:xfrm>
            <a:off x="6972513" y="1253514"/>
            <a:ext cx="6494948" cy="6605442"/>
          </a:xfrm>
          <a:prstGeom prst="ellipse">
            <a:avLst/>
          </a:prstGeom>
          <a:blipFill dpi="0" rotWithShape="1">
            <a:blip r:embed="rId2">
              <a:alphaModFix amt="22000"/>
              <a:extLst>
                <a:ext uri="{BEBA8EAE-BF5A-486C-A8C5-ECC9F3942E4B}">
                  <a14:imgProps xmlns:a14="http://schemas.microsoft.com/office/drawing/2010/main">
                    <a14:imgLayer r:embed="rId3">
                      <a14:imgEffect>
                        <a14:brightnessContrast bright="100000" contrast="1000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xmlns="" id="{9FF4380C-EF16-4285-B2A8-A9A64BF01E24}"/>
              </a:ext>
            </a:extLst>
          </p:cNvPr>
          <p:cNvSpPr/>
          <p:nvPr/>
        </p:nvSpPr>
        <p:spPr>
          <a:xfrm>
            <a:off x="1282697" y="6350874"/>
            <a:ext cx="9146761" cy="92765"/>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pic>
        <p:nvPicPr>
          <p:cNvPr id="6" name="Picture 5" descr="A picture containing object&#10;&#10;Description generated with high confidence">
            <a:extLst>
              <a:ext uri="{FF2B5EF4-FFF2-40B4-BE49-F238E27FC236}">
                <a16:creationId xmlns:a16="http://schemas.microsoft.com/office/drawing/2014/main" xmlns="" id="{CEB59405-E805-4602-BFAE-5095F5BC03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027" y="734050"/>
            <a:ext cx="5361757" cy="5389899"/>
          </a:xfrm>
          <a:prstGeom prst="rect">
            <a:avLst/>
          </a:prstGeom>
        </p:spPr>
      </p:pic>
      <p:sp>
        <p:nvSpPr>
          <p:cNvPr id="7" name="TextBox 6">
            <a:extLst>
              <a:ext uri="{FF2B5EF4-FFF2-40B4-BE49-F238E27FC236}">
                <a16:creationId xmlns:a16="http://schemas.microsoft.com/office/drawing/2014/main" xmlns="" id="{A9F24AA0-551C-4107-9F4B-EEDA78B820AF}"/>
              </a:ext>
            </a:extLst>
          </p:cNvPr>
          <p:cNvSpPr txBox="1"/>
          <p:nvPr/>
        </p:nvSpPr>
        <p:spPr>
          <a:xfrm>
            <a:off x="888763" y="1529697"/>
            <a:ext cx="5059110" cy="2862322"/>
          </a:xfrm>
          <a:prstGeom prst="rect">
            <a:avLst/>
          </a:prstGeom>
          <a:noFill/>
        </p:spPr>
        <p:txBody>
          <a:bodyPr wrap="square" rtlCol="0">
            <a:spAutoFit/>
          </a:bodyPr>
          <a:lstStyle/>
          <a:p>
            <a:pPr algn="ctr"/>
            <a:r>
              <a:rPr lang="en-GB" sz="6000" dirty="0"/>
              <a:t>People with Mental Illness are violent</a:t>
            </a:r>
          </a:p>
        </p:txBody>
      </p:sp>
      <p:pic>
        <p:nvPicPr>
          <p:cNvPr id="8" name="Picture 7" descr="A green sign with white text&#10;&#10;Description generated with high confidence">
            <a:extLst>
              <a:ext uri="{FF2B5EF4-FFF2-40B4-BE49-F238E27FC236}">
                <a16:creationId xmlns:a16="http://schemas.microsoft.com/office/drawing/2014/main" xmlns="" id="{AEE032D8-4D30-466B-880C-8375C01E8F6E}"/>
              </a:ext>
            </a:extLst>
          </p:cNvPr>
          <p:cNvPicPr>
            <a:picLocks noChangeAspect="1"/>
          </p:cNvPicPr>
          <p:nvPr/>
        </p:nvPicPr>
        <p:blipFill rotWithShape="1">
          <a:blip r:embed="rId5">
            <a:extLst>
              <a:ext uri="{28A0092B-C50C-407E-A947-70E740481C1C}">
                <a14:useLocalDpi xmlns:a14="http://schemas.microsoft.com/office/drawing/2010/main" val="0"/>
              </a:ext>
            </a:extLst>
          </a:blip>
          <a:srcRect l="19672" r="17466" b="57442"/>
          <a:stretch/>
        </p:blipFill>
        <p:spPr>
          <a:xfrm>
            <a:off x="7349382" y="734050"/>
            <a:ext cx="3273039" cy="1469876"/>
          </a:xfrm>
          <a:prstGeom prst="rect">
            <a:avLst/>
          </a:prstGeom>
        </p:spPr>
      </p:pic>
      <p:sp>
        <p:nvSpPr>
          <p:cNvPr id="9" name="TextBox 8">
            <a:extLst>
              <a:ext uri="{FF2B5EF4-FFF2-40B4-BE49-F238E27FC236}">
                <a16:creationId xmlns:a16="http://schemas.microsoft.com/office/drawing/2014/main" xmlns="" id="{BFE50B4D-F49F-4A61-87B3-95165458DF12}"/>
              </a:ext>
            </a:extLst>
          </p:cNvPr>
          <p:cNvSpPr txBox="1"/>
          <p:nvPr/>
        </p:nvSpPr>
        <p:spPr>
          <a:xfrm>
            <a:off x="6352843" y="2261463"/>
            <a:ext cx="5361757" cy="4031873"/>
          </a:xfrm>
          <a:prstGeom prst="rect">
            <a:avLst/>
          </a:prstGeom>
          <a:solidFill>
            <a:schemeClr val="accent6">
              <a:lumMod val="20000"/>
              <a:lumOff val="80000"/>
              <a:alpha val="79000"/>
            </a:schemeClr>
          </a:solidFill>
        </p:spPr>
        <p:txBody>
          <a:bodyPr wrap="square" rtlCol="0">
            <a:spAutoFit/>
          </a:bodyPr>
          <a:lstStyle/>
          <a:p>
            <a:r>
              <a:rPr lang="en-GB" sz="3200" dirty="0"/>
              <a:t>People with Mental Illness are much more likely to be the victim of violence. The violence myth makes it harder for people to talk openly about mental health problems. It can also make friends reluctant to stay in touch.</a:t>
            </a:r>
          </a:p>
        </p:txBody>
      </p:sp>
    </p:spTree>
    <p:extLst>
      <p:ext uri="{BB962C8B-B14F-4D97-AF65-F5344CB8AC3E}">
        <p14:creationId xmlns:p14="http://schemas.microsoft.com/office/powerpoint/2010/main" val="41460714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E5E84212-0ECB-4993-977B-3EC239B83549}"/>
              </a:ext>
            </a:extLst>
          </p:cNvPr>
          <p:cNvSpPr/>
          <p:nvPr/>
        </p:nvSpPr>
        <p:spPr>
          <a:xfrm>
            <a:off x="1282696" y="311887"/>
            <a:ext cx="9146761" cy="92765"/>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sp>
        <p:nvSpPr>
          <p:cNvPr id="18" name="Oval 17">
            <a:extLst>
              <a:ext uri="{FF2B5EF4-FFF2-40B4-BE49-F238E27FC236}">
                <a16:creationId xmlns:a16="http://schemas.microsoft.com/office/drawing/2014/main" xmlns="" id="{D11A1BAD-4A5D-41B1-8C13-28D68D2EA085}"/>
              </a:ext>
            </a:extLst>
          </p:cNvPr>
          <p:cNvSpPr/>
          <p:nvPr/>
        </p:nvSpPr>
        <p:spPr>
          <a:xfrm>
            <a:off x="6972513" y="1253514"/>
            <a:ext cx="6494948" cy="6605442"/>
          </a:xfrm>
          <a:prstGeom prst="ellipse">
            <a:avLst/>
          </a:prstGeom>
          <a:blipFill dpi="0" rotWithShape="1">
            <a:blip r:embed="rId2">
              <a:alphaModFix amt="22000"/>
              <a:extLst>
                <a:ext uri="{BEBA8EAE-BF5A-486C-A8C5-ECC9F3942E4B}">
                  <a14:imgProps xmlns:a14="http://schemas.microsoft.com/office/drawing/2010/main">
                    <a14:imgLayer r:embed="rId3">
                      <a14:imgEffect>
                        <a14:brightnessContrast bright="100000" contrast="1000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xmlns="" id="{9FF4380C-EF16-4285-B2A8-A9A64BF01E24}"/>
              </a:ext>
            </a:extLst>
          </p:cNvPr>
          <p:cNvSpPr/>
          <p:nvPr/>
        </p:nvSpPr>
        <p:spPr>
          <a:xfrm>
            <a:off x="1282697" y="6350874"/>
            <a:ext cx="9146761" cy="92765"/>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pic>
        <p:nvPicPr>
          <p:cNvPr id="6" name="Picture 5" descr="A picture containing object&#10;&#10;Description generated with high confidence">
            <a:extLst>
              <a:ext uri="{FF2B5EF4-FFF2-40B4-BE49-F238E27FC236}">
                <a16:creationId xmlns:a16="http://schemas.microsoft.com/office/drawing/2014/main" xmlns="" id="{CEB59405-E805-4602-BFAE-5095F5BC03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027" y="734050"/>
            <a:ext cx="5361757" cy="5389899"/>
          </a:xfrm>
          <a:prstGeom prst="rect">
            <a:avLst/>
          </a:prstGeom>
        </p:spPr>
      </p:pic>
      <p:pic>
        <p:nvPicPr>
          <p:cNvPr id="11" name="Picture 10" descr="A close up of a sign&#10;&#10;Description generated with very high confidence">
            <a:extLst>
              <a:ext uri="{FF2B5EF4-FFF2-40B4-BE49-F238E27FC236}">
                <a16:creationId xmlns:a16="http://schemas.microsoft.com/office/drawing/2014/main" xmlns="" id="{007AAEA3-AAEA-42DD-BCA1-A1029F94F4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63170" y="1825432"/>
            <a:ext cx="4876800" cy="2941320"/>
          </a:xfrm>
          <a:prstGeom prst="rect">
            <a:avLst/>
          </a:prstGeom>
        </p:spPr>
      </p:pic>
      <p:sp>
        <p:nvSpPr>
          <p:cNvPr id="7" name="TextBox 6">
            <a:extLst>
              <a:ext uri="{FF2B5EF4-FFF2-40B4-BE49-F238E27FC236}">
                <a16:creationId xmlns:a16="http://schemas.microsoft.com/office/drawing/2014/main" xmlns="" id="{A9F24AA0-551C-4107-9F4B-EEDA78B820AF}"/>
              </a:ext>
            </a:extLst>
          </p:cNvPr>
          <p:cNvSpPr txBox="1"/>
          <p:nvPr/>
        </p:nvSpPr>
        <p:spPr>
          <a:xfrm>
            <a:off x="888763" y="1709159"/>
            <a:ext cx="5059110" cy="1938992"/>
          </a:xfrm>
          <a:prstGeom prst="rect">
            <a:avLst/>
          </a:prstGeom>
          <a:noFill/>
        </p:spPr>
        <p:txBody>
          <a:bodyPr wrap="square" rtlCol="0">
            <a:spAutoFit/>
          </a:bodyPr>
          <a:lstStyle/>
          <a:p>
            <a:pPr algn="ctr"/>
            <a:r>
              <a:rPr lang="en-GB" sz="4000" dirty="0"/>
              <a:t>On average, people with mental illnesses die 10 years younger.</a:t>
            </a:r>
          </a:p>
        </p:txBody>
      </p:sp>
    </p:spTree>
    <p:extLst>
      <p:ext uri="{BB962C8B-B14F-4D97-AF65-F5344CB8AC3E}">
        <p14:creationId xmlns:p14="http://schemas.microsoft.com/office/powerpoint/2010/main" val="10618277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E5E84212-0ECB-4993-977B-3EC239B83549}"/>
              </a:ext>
            </a:extLst>
          </p:cNvPr>
          <p:cNvSpPr/>
          <p:nvPr/>
        </p:nvSpPr>
        <p:spPr>
          <a:xfrm>
            <a:off x="1282696" y="311887"/>
            <a:ext cx="9146761" cy="92765"/>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sp>
        <p:nvSpPr>
          <p:cNvPr id="18" name="Oval 17">
            <a:extLst>
              <a:ext uri="{FF2B5EF4-FFF2-40B4-BE49-F238E27FC236}">
                <a16:creationId xmlns:a16="http://schemas.microsoft.com/office/drawing/2014/main" xmlns="" id="{D11A1BAD-4A5D-41B1-8C13-28D68D2EA085}"/>
              </a:ext>
            </a:extLst>
          </p:cNvPr>
          <p:cNvSpPr/>
          <p:nvPr/>
        </p:nvSpPr>
        <p:spPr>
          <a:xfrm>
            <a:off x="6972513" y="1253514"/>
            <a:ext cx="6494948" cy="6605442"/>
          </a:xfrm>
          <a:prstGeom prst="ellipse">
            <a:avLst/>
          </a:prstGeom>
          <a:blipFill dpi="0" rotWithShape="1">
            <a:blip r:embed="rId2">
              <a:alphaModFix amt="22000"/>
              <a:extLst>
                <a:ext uri="{BEBA8EAE-BF5A-486C-A8C5-ECC9F3942E4B}">
                  <a14:imgProps xmlns:a14="http://schemas.microsoft.com/office/drawing/2010/main">
                    <a14:imgLayer r:embed="rId3">
                      <a14:imgEffect>
                        <a14:brightnessContrast bright="100000" contrast="1000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xmlns="" id="{9FF4380C-EF16-4285-B2A8-A9A64BF01E24}"/>
              </a:ext>
            </a:extLst>
          </p:cNvPr>
          <p:cNvSpPr/>
          <p:nvPr/>
        </p:nvSpPr>
        <p:spPr>
          <a:xfrm>
            <a:off x="1282697" y="6350874"/>
            <a:ext cx="9146761" cy="92765"/>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pic>
        <p:nvPicPr>
          <p:cNvPr id="6" name="Picture 5" descr="A picture containing object&#10;&#10;Description generated with high confidence">
            <a:extLst>
              <a:ext uri="{FF2B5EF4-FFF2-40B4-BE49-F238E27FC236}">
                <a16:creationId xmlns:a16="http://schemas.microsoft.com/office/drawing/2014/main" xmlns="" id="{CEB59405-E805-4602-BFAE-5095F5BC03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027" y="734050"/>
            <a:ext cx="5361757" cy="5389899"/>
          </a:xfrm>
          <a:prstGeom prst="rect">
            <a:avLst/>
          </a:prstGeom>
        </p:spPr>
      </p:pic>
      <p:sp>
        <p:nvSpPr>
          <p:cNvPr id="7" name="TextBox 6">
            <a:extLst>
              <a:ext uri="{FF2B5EF4-FFF2-40B4-BE49-F238E27FC236}">
                <a16:creationId xmlns:a16="http://schemas.microsoft.com/office/drawing/2014/main" xmlns="" id="{A9F24AA0-551C-4107-9F4B-EEDA78B820AF}"/>
              </a:ext>
            </a:extLst>
          </p:cNvPr>
          <p:cNvSpPr txBox="1"/>
          <p:nvPr/>
        </p:nvSpPr>
        <p:spPr>
          <a:xfrm>
            <a:off x="888763" y="1709159"/>
            <a:ext cx="5059110" cy="1938992"/>
          </a:xfrm>
          <a:prstGeom prst="rect">
            <a:avLst/>
          </a:prstGeom>
          <a:noFill/>
        </p:spPr>
        <p:txBody>
          <a:bodyPr wrap="square" rtlCol="0">
            <a:spAutoFit/>
          </a:bodyPr>
          <a:lstStyle/>
          <a:p>
            <a:pPr algn="ctr"/>
            <a:r>
              <a:rPr lang="en-GB" sz="4000" dirty="0"/>
              <a:t>On average, people with mental illnesses die 10 years younger.</a:t>
            </a:r>
          </a:p>
        </p:txBody>
      </p:sp>
      <p:pic>
        <p:nvPicPr>
          <p:cNvPr id="3" name="Picture 2" descr="A close up of a sign&#10;&#10;Description generated with very high confidence">
            <a:extLst>
              <a:ext uri="{FF2B5EF4-FFF2-40B4-BE49-F238E27FC236}">
                <a16:creationId xmlns:a16="http://schemas.microsoft.com/office/drawing/2014/main" xmlns="" id="{74A5070A-1358-4506-AE83-A6FB717C9E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41291" y="631577"/>
            <a:ext cx="4143945" cy="1732922"/>
          </a:xfrm>
          <a:prstGeom prst="rect">
            <a:avLst/>
          </a:prstGeom>
        </p:spPr>
      </p:pic>
      <p:sp>
        <p:nvSpPr>
          <p:cNvPr id="12" name="TextBox 11">
            <a:extLst>
              <a:ext uri="{FF2B5EF4-FFF2-40B4-BE49-F238E27FC236}">
                <a16:creationId xmlns:a16="http://schemas.microsoft.com/office/drawing/2014/main" xmlns="" id="{BCBA9EF6-06A5-4D15-B087-FFAFCEF4C920}"/>
              </a:ext>
            </a:extLst>
          </p:cNvPr>
          <p:cNvSpPr txBox="1"/>
          <p:nvPr/>
        </p:nvSpPr>
        <p:spPr>
          <a:xfrm>
            <a:off x="6349525" y="2533324"/>
            <a:ext cx="5361757" cy="3539430"/>
          </a:xfrm>
          <a:prstGeom prst="rect">
            <a:avLst/>
          </a:prstGeom>
          <a:solidFill>
            <a:schemeClr val="accent6">
              <a:lumMod val="20000"/>
              <a:lumOff val="80000"/>
              <a:alpha val="79000"/>
            </a:schemeClr>
          </a:solidFill>
        </p:spPr>
        <p:txBody>
          <a:bodyPr wrap="square" rtlCol="0">
            <a:spAutoFit/>
          </a:bodyPr>
          <a:lstStyle/>
          <a:p>
            <a:r>
              <a:rPr lang="en-GB" sz="2800" dirty="0"/>
              <a:t>But it’s not the mental illness that kills – it’s the discrimination. The physical health needs of people with mental health problems are often dismissed, causing higher rates of death from heart attacks, diabetes and cancer for people with severe mental illness.</a:t>
            </a:r>
          </a:p>
        </p:txBody>
      </p:sp>
    </p:spTree>
    <p:extLst>
      <p:ext uri="{BB962C8B-B14F-4D97-AF65-F5344CB8AC3E}">
        <p14:creationId xmlns:p14="http://schemas.microsoft.com/office/powerpoint/2010/main" val="1461859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E5E84212-0ECB-4993-977B-3EC239B83549}"/>
              </a:ext>
            </a:extLst>
          </p:cNvPr>
          <p:cNvSpPr/>
          <p:nvPr/>
        </p:nvSpPr>
        <p:spPr>
          <a:xfrm>
            <a:off x="1282696" y="311887"/>
            <a:ext cx="9146761" cy="92765"/>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sp>
        <p:nvSpPr>
          <p:cNvPr id="18" name="Oval 17">
            <a:extLst>
              <a:ext uri="{FF2B5EF4-FFF2-40B4-BE49-F238E27FC236}">
                <a16:creationId xmlns:a16="http://schemas.microsoft.com/office/drawing/2014/main" xmlns="" id="{D11A1BAD-4A5D-41B1-8C13-28D68D2EA085}"/>
              </a:ext>
            </a:extLst>
          </p:cNvPr>
          <p:cNvSpPr/>
          <p:nvPr/>
        </p:nvSpPr>
        <p:spPr>
          <a:xfrm>
            <a:off x="6972513" y="1253514"/>
            <a:ext cx="6494948" cy="6605442"/>
          </a:xfrm>
          <a:prstGeom prst="ellipse">
            <a:avLst/>
          </a:prstGeom>
          <a:blipFill dpi="0" rotWithShape="1">
            <a:blip r:embed="rId2">
              <a:alphaModFix amt="22000"/>
              <a:extLst>
                <a:ext uri="{BEBA8EAE-BF5A-486C-A8C5-ECC9F3942E4B}">
                  <a14:imgProps xmlns:a14="http://schemas.microsoft.com/office/drawing/2010/main">
                    <a14:imgLayer r:embed="rId3">
                      <a14:imgEffect>
                        <a14:brightnessContrast bright="100000" contrast="1000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xmlns="" id="{9FF4380C-EF16-4285-B2A8-A9A64BF01E24}"/>
              </a:ext>
            </a:extLst>
          </p:cNvPr>
          <p:cNvSpPr/>
          <p:nvPr/>
        </p:nvSpPr>
        <p:spPr>
          <a:xfrm>
            <a:off x="1282697" y="6350874"/>
            <a:ext cx="9146761" cy="92765"/>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pic>
        <p:nvPicPr>
          <p:cNvPr id="6" name="Picture 5" descr="A picture containing object&#10;&#10;Description generated with high confidence">
            <a:extLst>
              <a:ext uri="{FF2B5EF4-FFF2-40B4-BE49-F238E27FC236}">
                <a16:creationId xmlns:a16="http://schemas.microsoft.com/office/drawing/2014/main" xmlns="" id="{CEB59405-E805-4602-BFAE-5095F5BC03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027" y="734050"/>
            <a:ext cx="5361757" cy="5389899"/>
          </a:xfrm>
          <a:prstGeom prst="rect">
            <a:avLst/>
          </a:prstGeom>
        </p:spPr>
      </p:pic>
      <p:pic>
        <p:nvPicPr>
          <p:cNvPr id="11" name="Picture 10" descr="A close up of a sign&#10;&#10;Description generated with very high confidence">
            <a:extLst>
              <a:ext uri="{FF2B5EF4-FFF2-40B4-BE49-F238E27FC236}">
                <a16:creationId xmlns:a16="http://schemas.microsoft.com/office/drawing/2014/main" xmlns="" id="{007AAEA3-AAEA-42DD-BCA1-A1029F94F4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63170" y="1825432"/>
            <a:ext cx="4876800" cy="2941320"/>
          </a:xfrm>
          <a:prstGeom prst="rect">
            <a:avLst/>
          </a:prstGeom>
        </p:spPr>
      </p:pic>
      <p:sp>
        <p:nvSpPr>
          <p:cNvPr id="7" name="TextBox 6">
            <a:extLst>
              <a:ext uri="{FF2B5EF4-FFF2-40B4-BE49-F238E27FC236}">
                <a16:creationId xmlns:a16="http://schemas.microsoft.com/office/drawing/2014/main" xmlns="" id="{A9F24AA0-551C-4107-9F4B-EEDA78B820AF}"/>
              </a:ext>
            </a:extLst>
          </p:cNvPr>
          <p:cNvSpPr txBox="1"/>
          <p:nvPr/>
        </p:nvSpPr>
        <p:spPr>
          <a:xfrm>
            <a:off x="888763" y="1253514"/>
            <a:ext cx="5059110" cy="3170099"/>
          </a:xfrm>
          <a:prstGeom prst="rect">
            <a:avLst/>
          </a:prstGeom>
          <a:noFill/>
        </p:spPr>
        <p:txBody>
          <a:bodyPr wrap="square" rtlCol="0">
            <a:spAutoFit/>
          </a:bodyPr>
          <a:lstStyle/>
          <a:p>
            <a:pPr algn="ctr"/>
            <a:r>
              <a:rPr lang="en-GB" sz="4000" dirty="0"/>
              <a:t>The stigma and discrimination around mental illness can be more difficult than the illness itself.</a:t>
            </a:r>
          </a:p>
        </p:txBody>
      </p:sp>
    </p:spTree>
    <p:extLst>
      <p:ext uri="{BB962C8B-B14F-4D97-AF65-F5344CB8AC3E}">
        <p14:creationId xmlns:p14="http://schemas.microsoft.com/office/powerpoint/2010/main" val="37355535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E5E84212-0ECB-4993-977B-3EC239B83549}"/>
              </a:ext>
            </a:extLst>
          </p:cNvPr>
          <p:cNvSpPr/>
          <p:nvPr/>
        </p:nvSpPr>
        <p:spPr>
          <a:xfrm>
            <a:off x="1282696" y="311887"/>
            <a:ext cx="9146761" cy="92765"/>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sp>
        <p:nvSpPr>
          <p:cNvPr id="18" name="Oval 17">
            <a:extLst>
              <a:ext uri="{FF2B5EF4-FFF2-40B4-BE49-F238E27FC236}">
                <a16:creationId xmlns:a16="http://schemas.microsoft.com/office/drawing/2014/main" xmlns="" id="{D11A1BAD-4A5D-41B1-8C13-28D68D2EA085}"/>
              </a:ext>
            </a:extLst>
          </p:cNvPr>
          <p:cNvSpPr/>
          <p:nvPr/>
        </p:nvSpPr>
        <p:spPr>
          <a:xfrm>
            <a:off x="6972513" y="1253514"/>
            <a:ext cx="6494948" cy="6605442"/>
          </a:xfrm>
          <a:prstGeom prst="ellipse">
            <a:avLst/>
          </a:prstGeom>
          <a:blipFill dpi="0" rotWithShape="1">
            <a:blip r:embed="rId2">
              <a:alphaModFix amt="22000"/>
              <a:extLst>
                <a:ext uri="{BEBA8EAE-BF5A-486C-A8C5-ECC9F3942E4B}">
                  <a14:imgProps xmlns:a14="http://schemas.microsoft.com/office/drawing/2010/main">
                    <a14:imgLayer r:embed="rId3">
                      <a14:imgEffect>
                        <a14:brightnessContrast bright="100000" contrast="1000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xmlns="" id="{9FF4380C-EF16-4285-B2A8-A9A64BF01E24}"/>
              </a:ext>
            </a:extLst>
          </p:cNvPr>
          <p:cNvSpPr/>
          <p:nvPr/>
        </p:nvSpPr>
        <p:spPr>
          <a:xfrm>
            <a:off x="1282697" y="6350874"/>
            <a:ext cx="9146761" cy="92765"/>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pic>
        <p:nvPicPr>
          <p:cNvPr id="6" name="Picture 5" descr="A picture containing object&#10;&#10;Description generated with high confidence">
            <a:extLst>
              <a:ext uri="{FF2B5EF4-FFF2-40B4-BE49-F238E27FC236}">
                <a16:creationId xmlns:a16="http://schemas.microsoft.com/office/drawing/2014/main" xmlns="" id="{CEB59405-E805-4602-BFAE-5095F5BC03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027" y="734050"/>
            <a:ext cx="5361757" cy="5389899"/>
          </a:xfrm>
          <a:prstGeom prst="rect">
            <a:avLst/>
          </a:prstGeom>
        </p:spPr>
      </p:pic>
      <p:sp>
        <p:nvSpPr>
          <p:cNvPr id="7" name="TextBox 6">
            <a:extLst>
              <a:ext uri="{FF2B5EF4-FFF2-40B4-BE49-F238E27FC236}">
                <a16:creationId xmlns:a16="http://schemas.microsoft.com/office/drawing/2014/main" xmlns="" id="{A9F24AA0-551C-4107-9F4B-EEDA78B820AF}"/>
              </a:ext>
            </a:extLst>
          </p:cNvPr>
          <p:cNvSpPr txBox="1"/>
          <p:nvPr/>
        </p:nvSpPr>
        <p:spPr>
          <a:xfrm>
            <a:off x="888763" y="1253514"/>
            <a:ext cx="5059110" cy="3170099"/>
          </a:xfrm>
          <a:prstGeom prst="rect">
            <a:avLst/>
          </a:prstGeom>
          <a:noFill/>
        </p:spPr>
        <p:txBody>
          <a:bodyPr wrap="square" rtlCol="0">
            <a:spAutoFit/>
          </a:bodyPr>
          <a:lstStyle/>
          <a:p>
            <a:pPr algn="ctr"/>
            <a:r>
              <a:rPr lang="en-GB" sz="4000" dirty="0"/>
              <a:t>The sigma and discrimination around mental illness can be more difficult than the illness itself.</a:t>
            </a:r>
          </a:p>
        </p:txBody>
      </p:sp>
      <p:pic>
        <p:nvPicPr>
          <p:cNvPr id="8" name="Picture 7" descr="A close up of a sign&#10;&#10;Description generated with very high confidence">
            <a:extLst>
              <a:ext uri="{FF2B5EF4-FFF2-40B4-BE49-F238E27FC236}">
                <a16:creationId xmlns:a16="http://schemas.microsoft.com/office/drawing/2014/main" xmlns="" id="{D2236C13-9101-485A-9550-ADFE2528A2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41291" y="631577"/>
            <a:ext cx="4143945" cy="1732922"/>
          </a:xfrm>
          <a:prstGeom prst="rect">
            <a:avLst/>
          </a:prstGeom>
        </p:spPr>
      </p:pic>
      <p:sp>
        <p:nvSpPr>
          <p:cNvPr id="9" name="TextBox 8">
            <a:extLst>
              <a:ext uri="{FF2B5EF4-FFF2-40B4-BE49-F238E27FC236}">
                <a16:creationId xmlns:a16="http://schemas.microsoft.com/office/drawing/2014/main" xmlns="" id="{FEFB0A93-9336-4465-A51F-8D38BF19D66D}"/>
              </a:ext>
            </a:extLst>
          </p:cNvPr>
          <p:cNvSpPr txBox="1"/>
          <p:nvPr/>
        </p:nvSpPr>
        <p:spPr>
          <a:xfrm>
            <a:off x="6349525" y="2533324"/>
            <a:ext cx="5361757" cy="2677656"/>
          </a:xfrm>
          <a:prstGeom prst="rect">
            <a:avLst/>
          </a:prstGeom>
          <a:solidFill>
            <a:schemeClr val="accent6">
              <a:lumMod val="20000"/>
              <a:lumOff val="80000"/>
              <a:alpha val="79000"/>
            </a:schemeClr>
          </a:solidFill>
        </p:spPr>
        <p:txBody>
          <a:bodyPr wrap="square" rtlCol="0">
            <a:spAutoFit/>
          </a:bodyPr>
          <a:lstStyle/>
          <a:p>
            <a:r>
              <a:rPr lang="en-GB" sz="2800" dirty="0"/>
              <a:t>In a recent survey, 58% of people said this stigma and discrimination is equally as damaging, or harder to deal with than the illness itself. 87% of people with mental illness has experienced discrimination.</a:t>
            </a:r>
          </a:p>
        </p:txBody>
      </p:sp>
    </p:spTree>
    <p:extLst>
      <p:ext uri="{BB962C8B-B14F-4D97-AF65-F5344CB8AC3E}">
        <p14:creationId xmlns:p14="http://schemas.microsoft.com/office/powerpoint/2010/main" val="9491216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E5E84212-0ECB-4993-977B-3EC239B83549}"/>
              </a:ext>
            </a:extLst>
          </p:cNvPr>
          <p:cNvSpPr/>
          <p:nvPr/>
        </p:nvSpPr>
        <p:spPr>
          <a:xfrm>
            <a:off x="1282696" y="311887"/>
            <a:ext cx="9146761" cy="92765"/>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sp>
        <p:nvSpPr>
          <p:cNvPr id="18" name="Oval 17">
            <a:extLst>
              <a:ext uri="{FF2B5EF4-FFF2-40B4-BE49-F238E27FC236}">
                <a16:creationId xmlns:a16="http://schemas.microsoft.com/office/drawing/2014/main" xmlns="" id="{D11A1BAD-4A5D-41B1-8C13-28D68D2EA085}"/>
              </a:ext>
            </a:extLst>
          </p:cNvPr>
          <p:cNvSpPr/>
          <p:nvPr/>
        </p:nvSpPr>
        <p:spPr>
          <a:xfrm>
            <a:off x="6972513" y="1253514"/>
            <a:ext cx="6494948" cy="6605442"/>
          </a:xfrm>
          <a:prstGeom prst="ellipse">
            <a:avLst/>
          </a:prstGeom>
          <a:blipFill dpi="0" rotWithShape="1">
            <a:blip r:embed="rId2">
              <a:alphaModFix amt="22000"/>
              <a:extLst>
                <a:ext uri="{BEBA8EAE-BF5A-486C-A8C5-ECC9F3942E4B}">
                  <a14:imgProps xmlns:a14="http://schemas.microsoft.com/office/drawing/2010/main">
                    <a14:imgLayer r:embed="rId3">
                      <a14:imgEffect>
                        <a14:brightnessContrast bright="100000" contrast="1000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xmlns="" id="{9FF4380C-EF16-4285-B2A8-A9A64BF01E24}"/>
              </a:ext>
            </a:extLst>
          </p:cNvPr>
          <p:cNvSpPr/>
          <p:nvPr/>
        </p:nvSpPr>
        <p:spPr>
          <a:xfrm>
            <a:off x="1282697" y="6350874"/>
            <a:ext cx="9146761" cy="92765"/>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pic>
        <p:nvPicPr>
          <p:cNvPr id="6" name="Picture 5" descr="A picture containing object&#10;&#10;Description generated with high confidence">
            <a:extLst>
              <a:ext uri="{FF2B5EF4-FFF2-40B4-BE49-F238E27FC236}">
                <a16:creationId xmlns:a16="http://schemas.microsoft.com/office/drawing/2014/main" xmlns="" id="{CEB59405-E805-4602-BFAE-5095F5BC03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027" y="734050"/>
            <a:ext cx="5361757" cy="5389899"/>
          </a:xfrm>
          <a:prstGeom prst="rect">
            <a:avLst/>
          </a:prstGeom>
        </p:spPr>
      </p:pic>
      <p:pic>
        <p:nvPicPr>
          <p:cNvPr id="11" name="Picture 10" descr="A close up of a sign&#10;&#10;Description generated with very high confidence">
            <a:extLst>
              <a:ext uri="{FF2B5EF4-FFF2-40B4-BE49-F238E27FC236}">
                <a16:creationId xmlns:a16="http://schemas.microsoft.com/office/drawing/2014/main" xmlns="" id="{007AAEA3-AAEA-42DD-BCA1-A1029F94F4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63170" y="1825432"/>
            <a:ext cx="4876800" cy="2941320"/>
          </a:xfrm>
          <a:prstGeom prst="rect">
            <a:avLst/>
          </a:prstGeom>
        </p:spPr>
      </p:pic>
      <p:sp>
        <p:nvSpPr>
          <p:cNvPr id="7" name="TextBox 6">
            <a:extLst>
              <a:ext uri="{FF2B5EF4-FFF2-40B4-BE49-F238E27FC236}">
                <a16:creationId xmlns:a16="http://schemas.microsoft.com/office/drawing/2014/main" xmlns="" id="{A9F24AA0-551C-4107-9F4B-EEDA78B820AF}"/>
              </a:ext>
            </a:extLst>
          </p:cNvPr>
          <p:cNvSpPr txBox="1"/>
          <p:nvPr/>
        </p:nvSpPr>
        <p:spPr>
          <a:xfrm>
            <a:off x="814350" y="1740625"/>
            <a:ext cx="5059110" cy="1938992"/>
          </a:xfrm>
          <a:prstGeom prst="rect">
            <a:avLst/>
          </a:prstGeom>
          <a:noFill/>
        </p:spPr>
        <p:txBody>
          <a:bodyPr wrap="square" rtlCol="0">
            <a:spAutoFit/>
          </a:bodyPr>
          <a:lstStyle/>
          <a:p>
            <a:pPr algn="ctr"/>
            <a:r>
              <a:rPr lang="en-GB" sz="4000" dirty="0"/>
              <a:t>People can’t work if they have a mental health problem</a:t>
            </a:r>
          </a:p>
        </p:txBody>
      </p:sp>
    </p:spTree>
    <p:extLst>
      <p:ext uri="{BB962C8B-B14F-4D97-AF65-F5344CB8AC3E}">
        <p14:creationId xmlns:p14="http://schemas.microsoft.com/office/powerpoint/2010/main" val="40137525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E5E84212-0ECB-4993-977B-3EC239B83549}"/>
              </a:ext>
            </a:extLst>
          </p:cNvPr>
          <p:cNvSpPr/>
          <p:nvPr/>
        </p:nvSpPr>
        <p:spPr>
          <a:xfrm>
            <a:off x="1282696" y="311887"/>
            <a:ext cx="9146761" cy="92765"/>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sp>
        <p:nvSpPr>
          <p:cNvPr id="18" name="Oval 17">
            <a:extLst>
              <a:ext uri="{FF2B5EF4-FFF2-40B4-BE49-F238E27FC236}">
                <a16:creationId xmlns:a16="http://schemas.microsoft.com/office/drawing/2014/main" xmlns="" id="{D11A1BAD-4A5D-41B1-8C13-28D68D2EA085}"/>
              </a:ext>
            </a:extLst>
          </p:cNvPr>
          <p:cNvSpPr/>
          <p:nvPr/>
        </p:nvSpPr>
        <p:spPr>
          <a:xfrm>
            <a:off x="6972513" y="1253514"/>
            <a:ext cx="6494948" cy="6605442"/>
          </a:xfrm>
          <a:prstGeom prst="ellipse">
            <a:avLst/>
          </a:prstGeom>
          <a:blipFill dpi="0" rotWithShape="1">
            <a:blip r:embed="rId2">
              <a:alphaModFix amt="22000"/>
              <a:extLst>
                <a:ext uri="{BEBA8EAE-BF5A-486C-A8C5-ECC9F3942E4B}">
                  <a14:imgProps xmlns:a14="http://schemas.microsoft.com/office/drawing/2010/main">
                    <a14:imgLayer r:embed="rId3">
                      <a14:imgEffect>
                        <a14:brightnessContrast bright="100000" contrast="1000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xmlns="" id="{9FF4380C-EF16-4285-B2A8-A9A64BF01E24}"/>
              </a:ext>
            </a:extLst>
          </p:cNvPr>
          <p:cNvSpPr/>
          <p:nvPr/>
        </p:nvSpPr>
        <p:spPr>
          <a:xfrm>
            <a:off x="1282697" y="6350874"/>
            <a:ext cx="9146761" cy="92765"/>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pic>
        <p:nvPicPr>
          <p:cNvPr id="6" name="Picture 5" descr="A picture containing object&#10;&#10;Description generated with high confidence">
            <a:extLst>
              <a:ext uri="{FF2B5EF4-FFF2-40B4-BE49-F238E27FC236}">
                <a16:creationId xmlns:a16="http://schemas.microsoft.com/office/drawing/2014/main" xmlns="" id="{CEB59405-E805-4602-BFAE-5095F5BC03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027" y="734050"/>
            <a:ext cx="5361757" cy="5389899"/>
          </a:xfrm>
          <a:prstGeom prst="rect">
            <a:avLst/>
          </a:prstGeom>
        </p:spPr>
      </p:pic>
      <p:sp>
        <p:nvSpPr>
          <p:cNvPr id="7" name="TextBox 6">
            <a:extLst>
              <a:ext uri="{FF2B5EF4-FFF2-40B4-BE49-F238E27FC236}">
                <a16:creationId xmlns:a16="http://schemas.microsoft.com/office/drawing/2014/main" xmlns="" id="{A9F24AA0-551C-4107-9F4B-EEDA78B820AF}"/>
              </a:ext>
            </a:extLst>
          </p:cNvPr>
          <p:cNvSpPr txBox="1"/>
          <p:nvPr/>
        </p:nvSpPr>
        <p:spPr>
          <a:xfrm>
            <a:off x="814350" y="1740625"/>
            <a:ext cx="5059110" cy="1938992"/>
          </a:xfrm>
          <a:prstGeom prst="rect">
            <a:avLst/>
          </a:prstGeom>
          <a:noFill/>
        </p:spPr>
        <p:txBody>
          <a:bodyPr wrap="square" rtlCol="0">
            <a:spAutoFit/>
          </a:bodyPr>
          <a:lstStyle/>
          <a:p>
            <a:pPr algn="ctr"/>
            <a:r>
              <a:rPr lang="en-GB" sz="4000" dirty="0"/>
              <a:t>People can’t work if they have a mental health problem</a:t>
            </a:r>
          </a:p>
        </p:txBody>
      </p:sp>
      <p:pic>
        <p:nvPicPr>
          <p:cNvPr id="8" name="Picture 7" descr="A green sign with white text&#10;&#10;Description generated with high confidence">
            <a:extLst>
              <a:ext uri="{FF2B5EF4-FFF2-40B4-BE49-F238E27FC236}">
                <a16:creationId xmlns:a16="http://schemas.microsoft.com/office/drawing/2014/main" xmlns="" id="{9C508B9A-D3D3-492D-90CD-BA3975CA4818}"/>
              </a:ext>
            </a:extLst>
          </p:cNvPr>
          <p:cNvPicPr>
            <a:picLocks noChangeAspect="1"/>
          </p:cNvPicPr>
          <p:nvPr/>
        </p:nvPicPr>
        <p:blipFill rotWithShape="1">
          <a:blip r:embed="rId5">
            <a:extLst>
              <a:ext uri="{28A0092B-C50C-407E-A947-70E740481C1C}">
                <a14:useLocalDpi xmlns:a14="http://schemas.microsoft.com/office/drawing/2010/main" val="0"/>
              </a:ext>
            </a:extLst>
          </a:blip>
          <a:srcRect l="19672" r="17466" b="57442"/>
          <a:stretch/>
        </p:blipFill>
        <p:spPr>
          <a:xfrm>
            <a:off x="7349382" y="734050"/>
            <a:ext cx="3273039" cy="1469876"/>
          </a:xfrm>
          <a:prstGeom prst="rect">
            <a:avLst/>
          </a:prstGeom>
        </p:spPr>
      </p:pic>
      <p:sp>
        <p:nvSpPr>
          <p:cNvPr id="9" name="TextBox 8">
            <a:extLst>
              <a:ext uri="{FF2B5EF4-FFF2-40B4-BE49-F238E27FC236}">
                <a16:creationId xmlns:a16="http://schemas.microsoft.com/office/drawing/2014/main" xmlns="" id="{D3EBD990-257F-48E3-BD53-990697F3E0BB}"/>
              </a:ext>
            </a:extLst>
          </p:cNvPr>
          <p:cNvSpPr txBox="1"/>
          <p:nvPr/>
        </p:nvSpPr>
        <p:spPr>
          <a:xfrm>
            <a:off x="6349525" y="2533324"/>
            <a:ext cx="5361757" cy="3539430"/>
          </a:xfrm>
          <a:prstGeom prst="rect">
            <a:avLst/>
          </a:prstGeom>
          <a:solidFill>
            <a:schemeClr val="accent6">
              <a:lumMod val="20000"/>
              <a:lumOff val="80000"/>
              <a:alpha val="79000"/>
            </a:schemeClr>
          </a:solidFill>
        </p:spPr>
        <p:txBody>
          <a:bodyPr wrap="square" rtlCol="0">
            <a:spAutoFit/>
          </a:bodyPr>
          <a:lstStyle/>
          <a:p>
            <a:r>
              <a:rPr lang="en-GB" sz="2800" dirty="0"/>
              <a:t>With 1 in 4 people affected by mental illness, you probably work with someone who has mental illness. Many successful people such as MP’s, sport stars and business leaders, have been open about difficulties with their mental health.</a:t>
            </a:r>
          </a:p>
        </p:txBody>
      </p:sp>
    </p:spTree>
    <p:extLst>
      <p:ext uri="{BB962C8B-B14F-4D97-AF65-F5344CB8AC3E}">
        <p14:creationId xmlns:p14="http://schemas.microsoft.com/office/powerpoint/2010/main" val="9555685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E5E84212-0ECB-4993-977B-3EC239B83549}"/>
              </a:ext>
            </a:extLst>
          </p:cNvPr>
          <p:cNvSpPr/>
          <p:nvPr/>
        </p:nvSpPr>
        <p:spPr>
          <a:xfrm>
            <a:off x="1282696" y="311887"/>
            <a:ext cx="9146761" cy="92765"/>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sp>
        <p:nvSpPr>
          <p:cNvPr id="18" name="Oval 17">
            <a:extLst>
              <a:ext uri="{FF2B5EF4-FFF2-40B4-BE49-F238E27FC236}">
                <a16:creationId xmlns:a16="http://schemas.microsoft.com/office/drawing/2014/main" xmlns="" id="{D11A1BAD-4A5D-41B1-8C13-28D68D2EA085}"/>
              </a:ext>
            </a:extLst>
          </p:cNvPr>
          <p:cNvSpPr/>
          <p:nvPr/>
        </p:nvSpPr>
        <p:spPr>
          <a:xfrm>
            <a:off x="6972513" y="1253514"/>
            <a:ext cx="6494948" cy="6605442"/>
          </a:xfrm>
          <a:prstGeom prst="ellipse">
            <a:avLst/>
          </a:prstGeom>
          <a:blipFill dpi="0" rotWithShape="1">
            <a:blip r:embed="rId2">
              <a:alphaModFix amt="22000"/>
              <a:extLst>
                <a:ext uri="{BEBA8EAE-BF5A-486C-A8C5-ECC9F3942E4B}">
                  <a14:imgProps xmlns:a14="http://schemas.microsoft.com/office/drawing/2010/main">
                    <a14:imgLayer r:embed="rId3">
                      <a14:imgEffect>
                        <a14:brightnessContrast bright="100000" contrast="1000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xmlns="" id="{9FF4380C-EF16-4285-B2A8-A9A64BF01E24}"/>
              </a:ext>
            </a:extLst>
          </p:cNvPr>
          <p:cNvSpPr/>
          <p:nvPr/>
        </p:nvSpPr>
        <p:spPr>
          <a:xfrm>
            <a:off x="1282697" y="6350874"/>
            <a:ext cx="9146761" cy="92765"/>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sp>
        <p:nvSpPr>
          <p:cNvPr id="2" name="Rectangle 1">
            <a:extLst>
              <a:ext uri="{FF2B5EF4-FFF2-40B4-BE49-F238E27FC236}">
                <a16:creationId xmlns:a16="http://schemas.microsoft.com/office/drawing/2014/main" xmlns="" id="{6F42A2DE-1DB2-44B0-B3EF-44672BF4DD80}"/>
              </a:ext>
            </a:extLst>
          </p:cNvPr>
          <p:cNvSpPr/>
          <p:nvPr/>
        </p:nvSpPr>
        <p:spPr>
          <a:xfrm>
            <a:off x="1038557" y="2232534"/>
            <a:ext cx="10114885" cy="1569660"/>
          </a:xfrm>
          <a:prstGeom prst="rect">
            <a:avLst/>
          </a:prstGeom>
          <a:noFill/>
        </p:spPr>
        <p:txBody>
          <a:bodyPr wrap="none" lIns="91440" tIns="45720" rIns="91440" bIns="45720">
            <a:spAutoFit/>
          </a:bodyPr>
          <a:lstStyle/>
          <a:p>
            <a:pPr algn="ctr"/>
            <a:r>
              <a:rPr lang="en-US" sz="9600" b="1" cap="none" spc="50" dirty="0">
                <a:ln w="9525" cmpd="sng">
                  <a:solidFill>
                    <a:schemeClr val="accent1"/>
                  </a:solidFill>
                  <a:prstDash val="solid"/>
                </a:ln>
                <a:solidFill>
                  <a:srgbClr val="70AD47">
                    <a:tint val="1000"/>
                  </a:srgbClr>
                </a:solidFill>
                <a:effectLst>
                  <a:glow rad="38100">
                    <a:schemeClr val="accent1">
                      <a:alpha val="40000"/>
                    </a:schemeClr>
                  </a:glow>
                </a:effectLst>
              </a:rPr>
              <a:t>HOW DID YOU DO?</a:t>
            </a:r>
          </a:p>
        </p:txBody>
      </p:sp>
    </p:spTree>
    <p:extLst>
      <p:ext uri="{BB962C8B-B14F-4D97-AF65-F5344CB8AC3E}">
        <p14:creationId xmlns:p14="http://schemas.microsoft.com/office/powerpoint/2010/main" val="10021203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72AD8941-22EF-485B-BCD9-486D0476041B}"/>
              </a:ext>
            </a:extLst>
          </p:cNvPr>
          <p:cNvSpPr txBox="1"/>
          <p:nvPr/>
        </p:nvSpPr>
        <p:spPr>
          <a:xfrm>
            <a:off x="1274880" y="1251106"/>
            <a:ext cx="8989349" cy="4755148"/>
          </a:xfrm>
          <a:prstGeom prst="rect">
            <a:avLst/>
          </a:prstGeom>
          <a:noFill/>
        </p:spPr>
        <p:txBody>
          <a:bodyPr wrap="square" rtlCol="0">
            <a:spAutoFit/>
          </a:bodyPr>
          <a:lstStyle/>
          <a:p>
            <a:pPr marL="342900" indent="-342900">
              <a:lnSpc>
                <a:spcPct val="150000"/>
              </a:lnSpc>
              <a:buAutoNum type="arabicParenR"/>
            </a:pPr>
            <a:r>
              <a:rPr lang="en-GB" dirty="0"/>
              <a:t>Choose an appropriate place to talk - </a:t>
            </a:r>
            <a:r>
              <a:rPr lang="en-GB" sz="1400" dirty="0"/>
              <a:t>somewhere private and quiet where the person feels comfortable and equal. Possibly a neutral space outside of the workplace.</a:t>
            </a:r>
          </a:p>
          <a:p>
            <a:pPr marL="342900" indent="-342900">
              <a:lnSpc>
                <a:spcPct val="150000"/>
              </a:lnSpc>
              <a:buAutoNum type="arabicParenR"/>
            </a:pPr>
            <a:r>
              <a:rPr lang="en-GB" dirty="0"/>
              <a:t>Encourage people to talk - </a:t>
            </a:r>
            <a:r>
              <a:rPr lang="en-GB" sz="1400" dirty="0"/>
              <a:t>people can find it difficult to talk about their mental health but it helps to have an open culture where conversations about mental health are routine and normalised. Ask simple, open and non-judgmental questions and let people explain in their own words how their mental health problem manifests, the triggers, how it impacts on their work and what support they need</a:t>
            </a:r>
          </a:p>
          <a:p>
            <a:pPr marL="342900" indent="-342900">
              <a:lnSpc>
                <a:spcPct val="150000"/>
              </a:lnSpc>
              <a:buAutoNum type="arabicParenR"/>
            </a:pPr>
            <a:r>
              <a:rPr lang="en-GB" dirty="0"/>
              <a:t>Don’t make assumptions - </a:t>
            </a:r>
            <a:r>
              <a:rPr lang="en-GB" sz="1400" dirty="0"/>
              <a:t>don’t try to guess what symptoms an employee might have and how these might affect their ability to do their job – many people are able to manage their mental health and perform their role to a high standard but may require support measures when experiencing a difficult period.</a:t>
            </a:r>
          </a:p>
          <a:p>
            <a:pPr marL="342900" indent="-342900">
              <a:lnSpc>
                <a:spcPct val="150000"/>
              </a:lnSpc>
              <a:buAutoNum type="arabicParenR"/>
            </a:pPr>
            <a:r>
              <a:rPr lang="en-GB" dirty="0"/>
              <a:t>Listen and respond flexibly - </a:t>
            </a:r>
            <a:r>
              <a:rPr lang="en-GB" sz="1400" dirty="0"/>
              <a:t>everyone’s experience of a mental health problem is different so treat people as individuals and focus on the person, not the problem</a:t>
            </a:r>
          </a:p>
          <a:p>
            <a:pPr marL="342900" indent="-342900">
              <a:lnSpc>
                <a:spcPct val="150000"/>
              </a:lnSpc>
              <a:buAutoNum type="arabicParenR"/>
            </a:pPr>
            <a:r>
              <a:rPr lang="en-GB" dirty="0"/>
              <a:t>Be honest and clear </a:t>
            </a:r>
            <a:r>
              <a:rPr lang="en-GB" sz="1400" dirty="0"/>
              <a:t>- if there are specific grounds for concern, like high absence levels or impaired performance, it’s important to address these at an early stage  </a:t>
            </a:r>
            <a:endParaRPr lang="en-GB" dirty="0"/>
          </a:p>
        </p:txBody>
      </p:sp>
      <p:sp>
        <p:nvSpPr>
          <p:cNvPr id="5" name="TextBox 4">
            <a:extLst>
              <a:ext uri="{FF2B5EF4-FFF2-40B4-BE49-F238E27FC236}">
                <a16:creationId xmlns:a16="http://schemas.microsoft.com/office/drawing/2014/main" xmlns="" id="{3A5ABB0E-8446-421F-93E9-4C20F477B835}"/>
              </a:ext>
            </a:extLst>
          </p:cNvPr>
          <p:cNvSpPr txBox="1"/>
          <p:nvPr/>
        </p:nvSpPr>
        <p:spPr>
          <a:xfrm>
            <a:off x="1274880" y="641025"/>
            <a:ext cx="6758896" cy="523220"/>
          </a:xfrm>
          <a:prstGeom prst="rect">
            <a:avLst/>
          </a:prstGeom>
          <a:noFill/>
        </p:spPr>
        <p:txBody>
          <a:bodyPr wrap="square" rtlCol="0">
            <a:spAutoFit/>
          </a:bodyPr>
          <a:lstStyle/>
          <a:p>
            <a:r>
              <a:rPr lang="en-GB" sz="2800" u="sng" dirty="0">
                <a:solidFill>
                  <a:srgbClr val="044F84"/>
                </a:solidFill>
              </a:rPr>
              <a:t>Discussing Mental Health with staff</a:t>
            </a:r>
          </a:p>
        </p:txBody>
      </p:sp>
    </p:spTree>
    <p:extLst>
      <p:ext uri="{BB962C8B-B14F-4D97-AF65-F5344CB8AC3E}">
        <p14:creationId xmlns:p14="http://schemas.microsoft.com/office/powerpoint/2010/main" val="21651846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199" y="410397"/>
            <a:ext cx="9376985" cy="584775"/>
          </a:xfrm>
          <a:prstGeom prst="rect">
            <a:avLst/>
          </a:prstGeom>
          <a:noFill/>
        </p:spPr>
        <p:txBody>
          <a:bodyPr wrap="square" lIns="91440" tIns="45720" rIns="91440" bIns="45720">
            <a:spAutoFit/>
          </a:bodyPr>
          <a:lstStyle/>
          <a:p>
            <a:pPr algn="ctr"/>
            <a:r>
              <a:rPr lang="en-US" sz="3200" b="1" u="sng"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Benefits of Employing </a:t>
            </a:r>
            <a:r>
              <a:rPr lang="en-US" sz="3200" b="1" u="sng"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People with disabilities.</a:t>
            </a:r>
            <a:endParaRPr lang="en-US" sz="3200" b="1" u="sng"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5" name="TextBox 4"/>
          <p:cNvSpPr txBox="1"/>
          <p:nvPr/>
        </p:nvSpPr>
        <p:spPr>
          <a:xfrm>
            <a:off x="1501520" y="1679278"/>
            <a:ext cx="9376986" cy="5078313"/>
          </a:xfrm>
          <a:prstGeom prst="rect">
            <a:avLst/>
          </a:prstGeom>
          <a:noFill/>
        </p:spPr>
        <p:txBody>
          <a:bodyPr wrap="square" rtlCol="0">
            <a:spAutoFit/>
          </a:bodyPr>
          <a:lstStyle/>
          <a:p>
            <a:pPr marL="285750" indent="-285750">
              <a:buFont typeface="Arial" panose="020B0604020202020204" pitchFamily="34" charset="0"/>
              <a:buChar char="•"/>
            </a:pPr>
            <a:r>
              <a:rPr lang="en-GB" dirty="0"/>
              <a:t>Low employee turnover</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Dedicated and reliable employees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Upskill existing staff on disability awareness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Community recognition</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Raise your profile with your customers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You could become a ‘Disability Confident’ Employer</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Increase your ‘talent pool’ when recruiting</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Diverse workforce</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People with disabilities build strong relationships with customers</a:t>
            </a:r>
          </a:p>
          <a:p>
            <a:r>
              <a:rPr lang="en-GB" dirty="0"/>
              <a:t> </a:t>
            </a:r>
          </a:p>
        </p:txBody>
      </p:sp>
      <p:pic>
        <p:nvPicPr>
          <p:cNvPr id="6" name="Picture 5"/>
          <p:cNvPicPr>
            <a:picLocks noChangeAspect="1"/>
          </p:cNvPicPr>
          <p:nvPr/>
        </p:nvPicPr>
        <p:blipFill>
          <a:blip r:embed="rId2"/>
          <a:stretch>
            <a:fillRect/>
          </a:stretch>
        </p:blipFill>
        <p:spPr>
          <a:xfrm>
            <a:off x="9704600" y="1375793"/>
            <a:ext cx="2130804" cy="1598103"/>
          </a:xfrm>
          <a:prstGeom prst="rect">
            <a:avLst/>
          </a:prstGeom>
        </p:spPr>
      </p:pic>
      <p:pic>
        <p:nvPicPr>
          <p:cNvPr id="8" name="Picture 7"/>
          <p:cNvPicPr>
            <a:picLocks noChangeAspect="1"/>
          </p:cNvPicPr>
          <p:nvPr/>
        </p:nvPicPr>
        <p:blipFill>
          <a:blip r:embed="rId3"/>
          <a:stretch>
            <a:fillRect/>
          </a:stretch>
        </p:blipFill>
        <p:spPr>
          <a:xfrm>
            <a:off x="9974068" y="3404134"/>
            <a:ext cx="1808876" cy="2411835"/>
          </a:xfrm>
          <a:prstGeom prst="rect">
            <a:avLst/>
          </a:prstGeom>
        </p:spPr>
      </p:pic>
      <p:pic>
        <p:nvPicPr>
          <p:cNvPr id="10" name="Picture 9"/>
          <p:cNvPicPr>
            <a:picLocks noChangeAspect="1"/>
          </p:cNvPicPr>
          <p:nvPr/>
        </p:nvPicPr>
        <p:blipFill>
          <a:blip r:embed="rId4"/>
          <a:stretch>
            <a:fillRect/>
          </a:stretch>
        </p:blipFill>
        <p:spPr>
          <a:xfrm>
            <a:off x="7117061" y="1855746"/>
            <a:ext cx="2308774" cy="1731581"/>
          </a:xfrm>
          <a:prstGeom prst="rect">
            <a:avLst/>
          </a:prstGeom>
        </p:spPr>
      </p:pic>
    </p:spTree>
    <p:extLst>
      <p:ext uri="{BB962C8B-B14F-4D97-AF65-F5344CB8AC3E}">
        <p14:creationId xmlns:p14="http://schemas.microsoft.com/office/powerpoint/2010/main" val="3198958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6EF67DE2-6561-4BD8-A2A9-1A4B4B1BD64F}"/>
              </a:ext>
            </a:extLst>
          </p:cNvPr>
          <p:cNvSpPr txBox="1"/>
          <p:nvPr/>
        </p:nvSpPr>
        <p:spPr>
          <a:xfrm>
            <a:off x="1282696" y="1103940"/>
            <a:ext cx="8989349" cy="5355312"/>
          </a:xfrm>
          <a:prstGeom prst="rect">
            <a:avLst/>
          </a:prstGeom>
          <a:noFill/>
        </p:spPr>
        <p:txBody>
          <a:bodyPr wrap="square" rtlCol="0">
            <a:spAutoFit/>
          </a:bodyPr>
          <a:lstStyle/>
          <a:p>
            <a:pPr>
              <a:lnSpc>
                <a:spcPct val="150000"/>
              </a:lnSpc>
            </a:pPr>
            <a:r>
              <a:rPr lang="en-GB" dirty="0"/>
              <a:t>6) Ensure confidentiality -  </a:t>
            </a:r>
            <a:r>
              <a:rPr lang="en-GB" sz="1400" dirty="0"/>
              <a:t>people need to be reassured of confidentiality. It’s sensitive information and should be shared with as few people as possible.</a:t>
            </a:r>
            <a:endParaRPr lang="en-GB" dirty="0"/>
          </a:p>
          <a:p>
            <a:pPr>
              <a:lnSpc>
                <a:spcPct val="150000"/>
              </a:lnSpc>
            </a:pPr>
            <a:r>
              <a:rPr lang="en-GB" dirty="0"/>
              <a:t>7) Develop an action plan -  </a:t>
            </a:r>
            <a:r>
              <a:rPr lang="en-GB" sz="1400" dirty="0"/>
              <a:t>work with your employee to develop an individual action plan which identifies the signs of their mental health problem, triggers for stress, the possible impact on their work, who to contact in a crisis, and what support people need</a:t>
            </a:r>
            <a:endParaRPr lang="en-GB" dirty="0"/>
          </a:p>
          <a:p>
            <a:pPr>
              <a:lnSpc>
                <a:spcPct val="150000"/>
              </a:lnSpc>
            </a:pPr>
            <a:r>
              <a:rPr lang="en-GB" dirty="0"/>
              <a:t>8) Encourage people to seek advice and guidance - </a:t>
            </a:r>
            <a:r>
              <a:rPr lang="en-GB" sz="1400" dirty="0"/>
              <a:t>people should speak to their  GP about available support from the NHS such as talking therapy. </a:t>
            </a:r>
            <a:endParaRPr lang="en-GB" dirty="0"/>
          </a:p>
          <a:p>
            <a:pPr>
              <a:lnSpc>
                <a:spcPct val="150000"/>
              </a:lnSpc>
            </a:pPr>
            <a:r>
              <a:rPr lang="en-GB" dirty="0"/>
              <a:t>9) Seek advice and guidance yourself -  </a:t>
            </a:r>
            <a:r>
              <a:rPr lang="en-GB" sz="1400" dirty="0"/>
              <a:t>Occupational Health (if you have it) can provide tailored advice to support both employers and employees. If relationships have become strained or confrontational mediation can help. Small businesses can access the free Health for Work Adviceline service provided by NHS occupational health services. </a:t>
            </a:r>
          </a:p>
          <a:p>
            <a:pPr>
              <a:lnSpc>
                <a:spcPct val="150000"/>
              </a:lnSpc>
            </a:pPr>
            <a:r>
              <a:rPr lang="en-GB" dirty="0"/>
              <a:t>10) Reassure people - </a:t>
            </a:r>
            <a:r>
              <a:rPr lang="en-GB" sz="1400" dirty="0"/>
              <a:t>people may not always be ready to talk straight away so it’s important you outline what support is available, tell them your door is always open and let them know you’ll make sure they get the support they need</a:t>
            </a:r>
            <a:endParaRPr lang="en-GB" dirty="0"/>
          </a:p>
          <a:p>
            <a:pPr>
              <a:lnSpc>
                <a:spcPct val="150000"/>
              </a:lnSpc>
            </a:pPr>
            <a:endParaRPr lang="en-GB" dirty="0"/>
          </a:p>
        </p:txBody>
      </p:sp>
      <p:sp>
        <p:nvSpPr>
          <p:cNvPr id="3" name="TextBox 2">
            <a:extLst>
              <a:ext uri="{FF2B5EF4-FFF2-40B4-BE49-F238E27FC236}">
                <a16:creationId xmlns:a16="http://schemas.microsoft.com/office/drawing/2014/main" xmlns="" id="{2248ADCB-1FE7-4D02-8585-428682C912DC}"/>
              </a:ext>
            </a:extLst>
          </p:cNvPr>
          <p:cNvSpPr txBox="1"/>
          <p:nvPr/>
        </p:nvSpPr>
        <p:spPr>
          <a:xfrm>
            <a:off x="1282696" y="398748"/>
            <a:ext cx="6758896" cy="523220"/>
          </a:xfrm>
          <a:prstGeom prst="rect">
            <a:avLst/>
          </a:prstGeom>
          <a:noFill/>
        </p:spPr>
        <p:txBody>
          <a:bodyPr wrap="square" rtlCol="0">
            <a:spAutoFit/>
          </a:bodyPr>
          <a:lstStyle/>
          <a:p>
            <a:r>
              <a:rPr lang="en-GB" sz="2800" u="sng" dirty="0">
                <a:solidFill>
                  <a:srgbClr val="044F84"/>
                </a:solidFill>
              </a:rPr>
              <a:t>Discussing Mental Health with staff</a:t>
            </a:r>
          </a:p>
        </p:txBody>
      </p:sp>
    </p:spTree>
    <p:extLst>
      <p:ext uri="{BB962C8B-B14F-4D97-AF65-F5344CB8AC3E}">
        <p14:creationId xmlns:p14="http://schemas.microsoft.com/office/powerpoint/2010/main" val="21345102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puzzle pieces&#10;&#10;Description generated with high confidence">
            <a:extLst>
              <a:ext uri="{FF2B5EF4-FFF2-40B4-BE49-F238E27FC236}">
                <a16:creationId xmlns:a16="http://schemas.microsoft.com/office/drawing/2014/main" xmlns="" id="{7822602A-1EA2-4B09-838D-32843FD054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9395" y="618049"/>
            <a:ext cx="7986568" cy="5320085"/>
          </a:xfrm>
          <a:prstGeom prst="rect">
            <a:avLst/>
          </a:prstGeom>
        </p:spPr>
      </p:pic>
    </p:spTree>
    <p:extLst>
      <p:ext uri="{BB962C8B-B14F-4D97-AF65-F5344CB8AC3E}">
        <p14:creationId xmlns:p14="http://schemas.microsoft.com/office/powerpoint/2010/main" val="7907950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8">
            <a:extLst>
              <a:ext uri="{FF2B5EF4-FFF2-40B4-BE49-F238E27FC236}">
                <a16:creationId xmlns:a16="http://schemas.microsoft.com/office/drawing/2014/main" xmlns="" id="{77051ECD-CFAF-4CAF-AFD2-D8BBF12659F4}"/>
              </a:ext>
            </a:extLst>
          </p:cNvPr>
          <p:cNvSpPr txBox="1">
            <a:spLocks noChangeArrowheads="1"/>
          </p:cNvSpPr>
          <p:nvPr/>
        </p:nvSpPr>
        <p:spPr bwMode="auto">
          <a:xfrm>
            <a:off x="1282696" y="1421463"/>
            <a:ext cx="9115428"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lnSpc>
                <a:spcPct val="150000"/>
              </a:lnSpc>
              <a:spcBef>
                <a:spcPct val="50000"/>
              </a:spcBef>
              <a:buClrTx/>
              <a:buSzTx/>
              <a:buFontTx/>
              <a:buNone/>
            </a:pPr>
            <a:r>
              <a:rPr lang="en-GB" altLang="en-US" sz="4000" dirty="0">
                <a:solidFill>
                  <a:schemeClr val="tx2"/>
                </a:solidFill>
                <a:latin typeface="Arial" panose="020B0604020202020204" pitchFamily="34" charset="0"/>
              </a:rPr>
              <a:t>Autism is a lifelong developmental disability that affects how a person communicates with and relates to other people.  It also affects how they make sense of the world around them.</a:t>
            </a:r>
            <a:endParaRPr lang="en-US" altLang="en-US" sz="4000" dirty="0">
              <a:solidFill>
                <a:schemeClr val="tx2"/>
              </a:solidFill>
              <a:latin typeface="Arial" panose="020B0604020202020204" pitchFamily="34" charset="0"/>
            </a:endParaRPr>
          </a:p>
        </p:txBody>
      </p:sp>
      <p:sp>
        <p:nvSpPr>
          <p:cNvPr id="5" name="TextBox 4">
            <a:extLst>
              <a:ext uri="{FF2B5EF4-FFF2-40B4-BE49-F238E27FC236}">
                <a16:creationId xmlns:a16="http://schemas.microsoft.com/office/drawing/2014/main" xmlns="" id="{CE122494-31BE-43F9-9F4B-75D96B99E5D3}"/>
              </a:ext>
            </a:extLst>
          </p:cNvPr>
          <p:cNvSpPr txBox="1"/>
          <p:nvPr/>
        </p:nvSpPr>
        <p:spPr>
          <a:xfrm>
            <a:off x="1151616" y="567901"/>
            <a:ext cx="9408920" cy="769441"/>
          </a:xfrm>
          <a:prstGeom prst="rect">
            <a:avLst/>
          </a:prstGeom>
          <a:noFill/>
        </p:spPr>
        <p:txBody>
          <a:bodyPr wrap="square" rtlCol="0">
            <a:spAutoFit/>
          </a:bodyPr>
          <a:lstStyle/>
          <a:p>
            <a:pPr algn="ctr"/>
            <a:r>
              <a:rPr lang="en-GB" sz="4400" dirty="0">
                <a:solidFill>
                  <a:srgbClr val="044F84"/>
                </a:solidFill>
              </a:rPr>
              <a:t>What is AUTISM ?</a:t>
            </a:r>
          </a:p>
        </p:txBody>
      </p:sp>
    </p:spTree>
    <p:extLst>
      <p:ext uri="{BB962C8B-B14F-4D97-AF65-F5344CB8AC3E}">
        <p14:creationId xmlns:p14="http://schemas.microsoft.com/office/powerpoint/2010/main" val="4215761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E5E84212-0ECB-4993-977B-3EC239B83549}"/>
              </a:ext>
            </a:extLst>
          </p:cNvPr>
          <p:cNvSpPr/>
          <p:nvPr/>
        </p:nvSpPr>
        <p:spPr>
          <a:xfrm>
            <a:off x="1282696" y="311887"/>
            <a:ext cx="9146761" cy="92765"/>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sp>
        <p:nvSpPr>
          <p:cNvPr id="14" name="TextBox 13">
            <a:extLst>
              <a:ext uri="{FF2B5EF4-FFF2-40B4-BE49-F238E27FC236}">
                <a16:creationId xmlns:a16="http://schemas.microsoft.com/office/drawing/2014/main" xmlns="" id="{C4D7C5A9-3A39-4AD3-9471-57A6CD25029E}"/>
              </a:ext>
            </a:extLst>
          </p:cNvPr>
          <p:cNvSpPr txBox="1"/>
          <p:nvPr/>
        </p:nvSpPr>
        <p:spPr>
          <a:xfrm>
            <a:off x="3381159" y="1392604"/>
            <a:ext cx="5429693" cy="1323439"/>
          </a:xfrm>
          <a:prstGeom prst="rect">
            <a:avLst/>
          </a:prstGeom>
          <a:noFill/>
        </p:spPr>
        <p:txBody>
          <a:bodyPr wrap="none" rtlCol="0">
            <a:spAutoFit/>
          </a:bodyPr>
          <a:lstStyle/>
          <a:p>
            <a:pPr algn="ctr"/>
            <a:r>
              <a:rPr lang="en-GB" sz="8000" dirty="0" err="1">
                <a:solidFill>
                  <a:schemeClr val="bg1"/>
                </a:solidFill>
                <a:latin typeface="Helvetica" panose="020B0604020202030204" pitchFamily="34" charset="0"/>
              </a:rPr>
              <a:t>AutismQuiz</a:t>
            </a:r>
            <a:endParaRPr lang="en-GB" sz="8000" dirty="0">
              <a:solidFill>
                <a:schemeClr val="bg1"/>
              </a:solidFill>
              <a:latin typeface="Helvetica" panose="020B0604020202030204" pitchFamily="34" charset="0"/>
            </a:endParaRPr>
          </a:p>
        </p:txBody>
      </p:sp>
      <p:sp>
        <p:nvSpPr>
          <p:cNvPr id="18" name="Oval 17">
            <a:extLst>
              <a:ext uri="{FF2B5EF4-FFF2-40B4-BE49-F238E27FC236}">
                <a16:creationId xmlns:a16="http://schemas.microsoft.com/office/drawing/2014/main" xmlns="" id="{D11A1BAD-4A5D-41B1-8C13-28D68D2EA085}"/>
              </a:ext>
            </a:extLst>
          </p:cNvPr>
          <p:cNvSpPr/>
          <p:nvPr/>
        </p:nvSpPr>
        <p:spPr>
          <a:xfrm>
            <a:off x="6972513" y="1253514"/>
            <a:ext cx="6494948" cy="6605442"/>
          </a:xfrm>
          <a:prstGeom prst="ellipse">
            <a:avLst/>
          </a:prstGeom>
          <a:blipFill dpi="0" rotWithShape="1">
            <a:blip r:embed="rId2">
              <a:alphaModFix amt="22000"/>
              <a:extLst>
                <a:ext uri="{BEBA8EAE-BF5A-486C-A8C5-ECC9F3942E4B}">
                  <a14:imgProps xmlns:a14="http://schemas.microsoft.com/office/drawing/2010/main">
                    <a14:imgLayer r:embed="rId3">
                      <a14:imgEffect>
                        <a14:brightnessContrast bright="100000" contrast="1000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xmlns="" id="{9FF4380C-EF16-4285-B2A8-A9A64BF01E24}"/>
              </a:ext>
            </a:extLst>
          </p:cNvPr>
          <p:cNvSpPr/>
          <p:nvPr/>
        </p:nvSpPr>
        <p:spPr>
          <a:xfrm>
            <a:off x="1282697" y="6350874"/>
            <a:ext cx="9146761" cy="92765"/>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pic>
        <p:nvPicPr>
          <p:cNvPr id="3" name="Picture 2" descr="A close up of a sign&#10;&#10;Description generated with very high confidence">
            <a:extLst>
              <a:ext uri="{FF2B5EF4-FFF2-40B4-BE49-F238E27FC236}">
                <a16:creationId xmlns:a16="http://schemas.microsoft.com/office/drawing/2014/main" xmlns="" id="{88E71BA6-B293-4027-989D-9DEBD429BF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7600" y="2985123"/>
            <a:ext cx="4876800" cy="2941320"/>
          </a:xfrm>
          <a:prstGeom prst="rect">
            <a:avLst/>
          </a:prstGeom>
        </p:spPr>
      </p:pic>
    </p:spTree>
    <p:extLst>
      <p:ext uri="{BB962C8B-B14F-4D97-AF65-F5344CB8AC3E}">
        <p14:creationId xmlns:p14="http://schemas.microsoft.com/office/powerpoint/2010/main" val="41420117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E5E84212-0ECB-4993-977B-3EC239B83549}"/>
              </a:ext>
            </a:extLst>
          </p:cNvPr>
          <p:cNvSpPr/>
          <p:nvPr/>
        </p:nvSpPr>
        <p:spPr>
          <a:xfrm>
            <a:off x="1282696" y="311887"/>
            <a:ext cx="9146761" cy="92765"/>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sp>
        <p:nvSpPr>
          <p:cNvPr id="18" name="Oval 17">
            <a:extLst>
              <a:ext uri="{FF2B5EF4-FFF2-40B4-BE49-F238E27FC236}">
                <a16:creationId xmlns:a16="http://schemas.microsoft.com/office/drawing/2014/main" xmlns="" id="{D11A1BAD-4A5D-41B1-8C13-28D68D2EA085}"/>
              </a:ext>
            </a:extLst>
          </p:cNvPr>
          <p:cNvSpPr/>
          <p:nvPr/>
        </p:nvSpPr>
        <p:spPr>
          <a:xfrm>
            <a:off x="6972513" y="1253514"/>
            <a:ext cx="6494948" cy="6605442"/>
          </a:xfrm>
          <a:prstGeom prst="ellipse">
            <a:avLst/>
          </a:prstGeom>
          <a:blipFill dpi="0" rotWithShape="1">
            <a:blip r:embed="rId2">
              <a:alphaModFix amt="22000"/>
              <a:extLst>
                <a:ext uri="{BEBA8EAE-BF5A-486C-A8C5-ECC9F3942E4B}">
                  <a14:imgProps xmlns:a14="http://schemas.microsoft.com/office/drawing/2010/main">
                    <a14:imgLayer r:embed="rId3">
                      <a14:imgEffect>
                        <a14:brightnessContrast bright="100000" contrast="1000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xmlns="" id="{9FF4380C-EF16-4285-B2A8-A9A64BF01E24}"/>
              </a:ext>
            </a:extLst>
          </p:cNvPr>
          <p:cNvSpPr/>
          <p:nvPr/>
        </p:nvSpPr>
        <p:spPr>
          <a:xfrm>
            <a:off x="1282697" y="6350874"/>
            <a:ext cx="9146761" cy="92765"/>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pic>
        <p:nvPicPr>
          <p:cNvPr id="6" name="Picture 5" descr="A picture containing object&#10;&#10;Description generated with high confidence">
            <a:extLst>
              <a:ext uri="{FF2B5EF4-FFF2-40B4-BE49-F238E27FC236}">
                <a16:creationId xmlns:a16="http://schemas.microsoft.com/office/drawing/2014/main" xmlns="" id="{CEB59405-E805-4602-BFAE-5095F5BC03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027" y="734050"/>
            <a:ext cx="5361757" cy="5389899"/>
          </a:xfrm>
          <a:prstGeom prst="rect">
            <a:avLst/>
          </a:prstGeom>
        </p:spPr>
      </p:pic>
      <p:pic>
        <p:nvPicPr>
          <p:cNvPr id="11" name="Picture 10" descr="A close up of a sign&#10;&#10;Description generated with very high confidence">
            <a:extLst>
              <a:ext uri="{FF2B5EF4-FFF2-40B4-BE49-F238E27FC236}">
                <a16:creationId xmlns:a16="http://schemas.microsoft.com/office/drawing/2014/main" xmlns="" id="{007AAEA3-AAEA-42DD-BCA1-A1029F94F4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63170" y="1825432"/>
            <a:ext cx="4876800" cy="2941320"/>
          </a:xfrm>
          <a:prstGeom prst="rect">
            <a:avLst/>
          </a:prstGeom>
        </p:spPr>
      </p:pic>
      <p:sp>
        <p:nvSpPr>
          <p:cNvPr id="7" name="TextBox 6">
            <a:extLst>
              <a:ext uri="{FF2B5EF4-FFF2-40B4-BE49-F238E27FC236}">
                <a16:creationId xmlns:a16="http://schemas.microsoft.com/office/drawing/2014/main" xmlns="" id="{A9F24AA0-551C-4107-9F4B-EEDA78B820AF}"/>
              </a:ext>
            </a:extLst>
          </p:cNvPr>
          <p:cNvSpPr txBox="1"/>
          <p:nvPr/>
        </p:nvSpPr>
        <p:spPr>
          <a:xfrm>
            <a:off x="888763" y="1529697"/>
            <a:ext cx="5059110" cy="3046988"/>
          </a:xfrm>
          <a:prstGeom prst="rect">
            <a:avLst/>
          </a:prstGeom>
          <a:noFill/>
        </p:spPr>
        <p:txBody>
          <a:bodyPr wrap="square" rtlCol="0">
            <a:spAutoFit/>
          </a:bodyPr>
          <a:lstStyle/>
          <a:p>
            <a:pPr algn="ctr"/>
            <a:r>
              <a:rPr lang="en-GB" sz="4800" dirty="0"/>
              <a:t>Autism is more</a:t>
            </a:r>
          </a:p>
          <a:p>
            <a:pPr algn="ctr"/>
            <a:r>
              <a:rPr lang="en-GB" sz="4800" dirty="0"/>
              <a:t>often diagnosed</a:t>
            </a:r>
          </a:p>
          <a:p>
            <a:pPr algn="ctr"/>
            <a:r>
              <a:rPr lang="en-GB" sz="4800" dirty="0"/>
              <a:t>with boys than girls ?</a:t>
            </a:r>
          </a:p>
        </p:txBody>
      </p:sp>
    </p:spTree>
    <p:extLst>
      <p:ext uri="{BB962C8B-B14F-4D97-AF65-F5344CB8AC3E}">
        <p14:creationId xmlns:p14="http://schemas.microsoft.com/office/powerpoint/2010/main" val="11693338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E5E84212-0ECB-4993-977B-3EC239B83549}"/>
              </a:ext>
            </a:extLst>
          </p:cNvPr>
          <p:cNvSpPr/>
          <p:nvPr/>
        </p:nvSpPr>
        <p:spPr>
          <a:xfrm>
            <a:off x="1282696" y="311887"/>
            <a:ext cx="9146761" cy="92765"/>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sp>
        <p:nvSpPr>
          <p:cNvPr id="18" name="Oval 17">
            <a:extLst>
              <a:ext uri="{FF2B5EF4-FFF2-40B4-BE49-F238E27FC236}">
                <a16:creationId xmlns:a16="http://schemas.microsoft.com/office/drawing/2014/main" xmlns="" id="{D11A1BAD-4A5D-41B1-8C13-28D68D2EA085}"/>
              </a:ext>
            </a:extLst>
          </p:cNvPr>
          <p:cNvSpPr/>
          <p:nvPr/>
        </p:nvSpPr>
        <p:spPr>
          <a:xfrm>
            <a:off x="6972513" y="1253514"/>
            <a:ext cx="6494948" cy="6605442"/>
          </a:xfrm>
          <a:prstGeom prst="ellipse">
            <a:avLst/>
          </a:prstGeom>
          <a:blipFill dpi="0" rotWithShape="1">
            <a:blip r:embed="rId2">
              <a:alphaModFix amt="22000"/>
              <a:extLst>
                <a:ext uri="{BEBA8EAE-BF5A-486C-A8C5-ECC9F3942E4B}">
                  <a14:imgProps xmlns:a14="http://schemas.microsoft.com/office/drawing/2010/main">
                    <a14:imgLayer r:embed="rId3">
                      <a14:imgEffect>
                        <a14:brightnessContrast bright="100000" contrast="1000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xmlns="" id="{9FF4380C-EF16-4285-B2A8-A9A64BF01E24}"/>
              </a:ext>
            </a:extLst>
          </p:cNvPr>
          <p:cNvSpPr/>
          <p:nvPr/>
        </p:nvSpPr>
        <p:spPr>
          <a:xfrm>
            <a:off x="1282697" y="6350874"/>
            <a:ext cx="9146761" cy="92765"/>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pic>
        <p:nvPicPr>
          <p:cNvPr id="6" name="Picture 5" descr="A picture containing object&#10;&#10;Description generated with high confidence">
            <a:extLst>
              <a:ext uri="{FF2B5EF4-FFF2-40B4-BE49-F238E27FC236}">
                <a16:creationId xmlns:a16="http://schemas.microsoft.com/office/drawing/2014/main" xmlns="" id="{CEB59405-E805-4602-BFAE-5095F5BC03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027" y="734050"/>
            <a:ext cx="5361757" cy="5389899"/>
          </a:xfrm>
          <a:prstGeom prst="rect">
            <a:avLst/>
          </a:prstGeom>
        </p:spPr>
      </p:pic>
      <p:pic>
        <p:nvPicPr>
          <p:cNvPr id="3" name="Picture 2" descr="A close up of a sign&#10;&#10;Description generated with very high confidence">
            <a:extLst>
              <a:ext uri="{FF2B5EF4-FFF2-40B4-BE49-F238E27FC236}">
                <a16:creationId xmlns:a16="http://schemas.microsoft.com/office/drawing/2014/main" xmlns="" id="{74A5070A-1358-4506-AE83-A6FB717C9E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9425" y="1398789"/>
            <a:ext cx="4143945" cy="1732922"/>
          </a:xfrm>
          <a:prstGeom prst="rect">
            <a:avLst/>
          </a:prstGeom>
        </p:spPr>
      </p:pic>
      <p:sp>
        <p:nvSpPr>
          <p:cNvPr id="12" name="TextBox 11">
            <a:extLst>
              <a:ext uri="{FF2B5EF4-FFF2-40B4-BE49-F238E27FC236}">
                <a16:creationId xmlns:a16="http://schemas.microsoft.com/office/drawing/2014/main" xmlns="" id="{BCBA9EF6-06A5-4D15-B087-FFAFCEF4C920}"/>
              </a:ext>
            </a:extLst>
          </p:cNvPr>
          <p:cNvSpPr txBox="1"/>
          <p:nvPr/>
        </p:nvSpPr>
        <p:spPr>
          <a:xfrm>
            <a:off x="6250520" y="3680567"/>
            <a:ext cx="5361757" cy="954107"/>
          </a:xfrm>
          <a:prstGeom prst="rect">
            <a:avLst/>
          </a:prstGeom>
          <a:solidFill>
            <a:schemeClr val="accent6">
              <a:lumMod val="20000"/>
              <a:lumOff val="80000"/>
              <a:alpha val="79000"/>
            </a:schemeClr>
          </a:solidFill>
        </p:spPr>
        <p:txBody>
          <a:bodyPr wrap="square" rtlCol="0">
            <a:spAutoFit/>
          </a:bodyPr>
          <a:lstStyle/>
          <a:p>
            <a:r>
              <a:rPr lang="en-GB" sz="2800" dirty="0"/>
              <a:t>Autism is identified at least 4 times more in males than in females.</a:t>
            </a:r>
          </a:p>
        </p:txBody>
      </p:sp>
      <p:sp>
        <p:nvSpPr>
          <p:cNvPr id="9" name="TextBox 8">
            <a:extLst>
              <a:ext uri="{FF2B5EF4-FFF2-40B4-BE49-F238E27FC236}">
                <a16:creationId xmlns:a16="http://schemas.microsoft.com/office/drawing/2014/main" xmlns="" id="{A75CBE71-9A48-4BE1-A288-A9DF11F8C01B}"/>
              </a:ext>
            </a:extLst>
          </p:cNvPr>
          <p:cNvSpPr txBox="1"/>
          <p:nvPr/>
        </p:nvSpPr>
        <p:spPr>
          <a:xfrm>
            <a:off x="888763" y="1529697"/>
            <a:ext cx="5059110" cy="3046988"/>
          </a:xfrm>
          <a:prstGeom prst="rect">
            <a:avLst/>
          </a:prstGeom>
          <a:noFill/>
        </p:spPr>
        <p:txBody>
          <a:bodyPr wrap="square" rtlCol="0">
            <a:spAutoFit/>
          </a:bodyPr>
          <a:lstStyle/>
          <a:p>
            <a:pPr algn="ctr"/>
            <a:r>
              <a:rPr lang="en-GB" sz="4800" dirty="0"/>
              <a:t>Autism is more</a:t>
            </a:r>
          </a:p>
          <a:p>
            <a:pPr algn="ctr"/>
            <a:r>
              <a:rPr lang="en-GB" sz="4800" dirty="0"/>
              <a:t>often diagnosed</a:t>
            </a:r>
          </a:p>
          <a:p>
            <a:pPr algn="ctr"/>
            <a:r>
              <a:rPr lang="en-GB" sz="4800" dirty="0"/>
              <a:t>with boys than girls ?</a:t>
            </a:r>
          </a:p>
        </p:txBody>
      </p:sp>
    </p:spTree>
    <p:extLst>
      <p:ext uri="{BB962C8B-B14F-4D97-AF65-F5344CB8AC3E}">
        <p14:creationId xmlns:p14="http://schemas.microsoft.com/office/powerpoint/2010/main" val="3150675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E5E84212-0ECB-4993-977B-3EC239B83549}"/>
              </a:ext>
            </a:extLst>
          </p:cNvPr>
          <p:cNvSpPr/>
          <p:nvPr/>
        </p:nvSpPr>
        <p:spPr>
          <a:xfrm>
            <a:off x="1282696" y="311887"/>
            <a:ext cx="9146761" cy="92765"/>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sp>
        <p:nvSpPr>
          <p:cNvPr id="18" name="Oval 17">
            <a:extLst>
              <a:ext uri="{FF2B5EF4-FFF2-40B4-BE49-F238E27FC236}">
                <a16:creationId xmlns:a16="http://schemas.microsoft.com/office/drawing/2014/main" xmlns="" id="{D11A1BAD-4A5D-41B1-8C13-28D68D2EA085}"/>
              </a:ext>
            </a:extLst>
          </p:cNvPr>
          <p:cNvSpPr/>
          <p:nvPr/>
        </p:nvSpPr>
        <p:spPr>
          <a:xfrm>
            <a:off x="6972513" y="1253514"/>
            <a:ext cx="6494948" cy="6605442"/>
          </a:xfrm>
          <a:prstGeom prst="ellipse">
            <a:avLst/>
          </a:prstGeom>
          <a:blipFill dpi="0" rotWithShape="1">
            <a:blip r:embed="rId2">
              <a:alphaModFix amt="22000"/>
              <a:extLst>
                <a:ext uri="{BEBA8EAE-BF5A-486C-A8C5-ECC9F3942E4B}">
                  <a14:imgProps xmlns:a14="http://schemas.microsoft.com/office/drawing/2010/main">
                    <a14:imgLayer r:embed="rId3">
                      <a14:imgEffect>
                        <a14:brightnessContrast bright="100000" contrast="1000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xmlns="" id="{9FF4380C-EF16-4285-B2A8-A9A64BF01E24}"/>
              </a:ext>
            </a:extLst>
          </p:cNvPr>
          <p:cNvSpPr/>
          <p:nvPr/>
        </p:nvSpPr>
        <p:spPr>
          <a:xfrm>
            <a:off x="1282697" y="6350874"/>
            <a:ext cx="9146761" cy="92765"/>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pic>
        <p:nvPicPr>
          <p:cNvPr id="6" name="Picture 5" descr="A picture containing object&#10;&#10;Description generated with high confidence">
            <a:extLst>
              <a:ext uri="{FF2B5EF4-FFF2-40B4-BE49-F238E27FC236}">
                <a16:creationId xmlns:a16="http://schemas.microsoft.com/office/drawing/2014/main" xmlns="" id="{CEB59405-E805-4602-BFAE-5095F5BC03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027" y="734050"/>
            <a:ext cx="5361757" cy="5389899"/>
          </a:xfrm>
          <a:prstGeom prst="rect">
            <a:avLst/>
          </a:prstGeom>
        </p:spPr>
      </p:pic>
      <p:pic>
        <p:nvPicPr>
          <p:cNvPr id="11" name="Picture 10" descr="A close up of a sign&#10;&#10;Description generated with very high confidence">
            <a:extLst>
              <a:ext uri="{FF2B5EF4-FFF2-40B4-BE49-F238E27FC236}">
                <a16:creationId xmlns:a16="http://schemas.microsoft.com/office/drawing/2014/main" xmlns="" id="{007AAEA3-AAEA-42DD-BCA1-A1029F94F4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63170" y="1825432"/>
            <a:ext cx="4876800" cy="2941320"/>
          </a:xfrm>
          <a:prstGeom prst="rect">
            <a:avLst/>
          </a:prstGeom>
        </p:spPr>
      </p:pic>
      <p:sp>
        <p:nvSpPr>
          <p:cNvPr id="7" name="TextBox 6">
            <a:extLst>
              <a:ext uri="{FF2B5EF4-FFF2-40B4-BE49-F238E27FC236}">
                <a16:creationId xmlns:a16="http://schemas.microsoft.com/office/drawing/2014/main" xmlns="" id="{A9F24AA0-551C-4107-9F4B-EEDA78B820AF}"/>
              </a:ext>
            </a:extLst>
          </p:cNvPr>
          <p:cNvSpPr txBox="1"/>
          <p:nvPr/>
        </p:nvSpPr>
        <p:spPr>
          <a:xfrm>
            <a:off x="875120" y="1825432"/>
            <a:ext cx="5059110" cy="2308324"/>
          </a:xfrm>
          <a:prstGeom prst="rect">
            <a:avLst/>
          </a:prstGeom>
          <a:noFill/>
        </p:spPr>
        <p:txBody>
          <a:bodyPr wrap="square" rtlCol="0">
            <a:spAutoFit/>
          </a:bodyPr>
          <a:lstStyle/>
          <a:p>
            <a:pPr algn="ctr"/>
            <a:r>
              <a:rPr lang="en-GB" sz="4800" dirty="0"/>
              <a:t>People with Autism are all eccentric geniuses ?</a:t>
            </a:r>
          </a:p>
        </p:txBody>
      </p:sp>
    </p:spTree>
    <p:extLst>
      <p:ext uri="{BB962C8B-B14F-4D97-AF65-F5344CB8AC3E}">
        <p14:creationId xmlns:p14="http://schemas.microsoft.com/office/powerpoint/2010/main" val="28180582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E5E84212-0ECB-4993-977B-3EC239B83549}"/>
              </a:ext>
            </a:extLst>
          </p:cNvPr>
          <p:cNvSpPr/>
          <p:nvPr/>
        </p:nvSpPr>
        <p:spPr>
          <a:xfrm>
            <a:off x="1282696" y="311887"/>
            <a:ext cx="9146761" cy="92765"/>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sp>
        <p:nvSpPr>
          <p:cNvPr id="18" name="Oval 17">
            <a:extLst>
              <a:ext uri="{FF2B5EF4-FFF2-40B4-BE49-F238E27FC236}">
                <a16:creationId xmlns:a16="http://schemas.microsoft.com/office/drawing/2014/main" xmlns="" id="{D11A1BAD-4A5D-41B1-8C13-28D68D2EA085}"/>
              </a:ext>
            </a:extLst>
          </p:cNvPr>
          <p:cNvSpPr/>
          <p:nvPr/>
        </p:nvSpPr>
        <p:spPr>
          <a:xfrm>
            <a:off x="6972513" y="1253514"/>
            <a:ext cx="6494948" cy="6605442"/>
          </a:xfrm>
          <a:prstGeom prst="ellipse">
            <a:avLst/>
          </a:prstGeom>
          <a:blipFill dpi="0" rotWithShape="1">
            <a:blip r:embed="rId2">
              <a:alphaModFix amt="22000"/>
              <a:extLst>
                <a:ext uri="{BEBA8EAE-BF5A-486C-A8C5-ECC9F3942E4B}">
                  <a14:imgProps xmlns:a14="http://schemas.microsoft.com/office/drawing/2010/main">
                    <a14:imgLayer r:embed="rId3">
                      <a14:imgEffect>
                        <a14:brightnessContrast bright="100000" contrast="1000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xmlns="" id="{9FF4380C-EF16-4285-B2A8-A9A64BF01E24}"/>
              </a:ext>
            </a:extLst>
          </p:cNvPr>
          <p:cNvSpPr/>
          <p:nvPr/>
        </p:nvSpPr>
        <p:spPr>
          <a:xfrm>
            <a:off x="1282697" y="6350874"/>
            <a:ext cx="9146761" cy="92765"/>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pic>
        <p:nvPicPr>
          <p:cNvPr id="6" name="Picture 5" descr="A picture containing object&#10;&#10;Description generated with high confidence">
            <a:extLst>
              <a:ext uri="{FF2B5EF4-FFF2-40B4-BE49-F238E27FC236}">
                <a16:creationId xmlns:a16="http://schemas.microsoft.com/office/drawing/2014/main" xmlns="" id="{CEB59405-E805-4602-BFAE-5095F5BC03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027" y="734050"/>
            <a:ext cx="5361757" cy="5389899"/>
          </a:xfrm>
          <a:prstGeom prst="rect">
            <a:avLst/>
          </a:prstGeom>
        </p:spPr>
      </p:pic>
      <p:pic>
        <p:nvPicPr>
          <p:cNvPr id="8" name="Picture 7" descr="A green sign with white text&#10;&#10;Description generated with high confidence">
            <a:extLst>
              <a:ext uri="{FF2B5EF4-FFF2-40B4-BE49-F238E27FC236}">
                <a16:creationId xmlns:a16="http://schemas.microsoft.com/office/drawing/2014/main" xmlns="" id="{15F70F17-ED83-4F8C-9407-72A3BF4DD24C}"/>
              </a:ext>
            </a:extLst>
          </p:cNvPr>
          <p:cNvPicPr>
            <a:picLocks noChangeAspect="1"/>
          </p:cNvPicPr>
          <p:nvPr/>
        </p:nvPicPr>
        <p:blipFill rotWithShape="1">
          <a:blip r:embed="rId5">
            <a:extLst>
              <a:ext uri="{28A0092B-C50C-407E-A947-70E740481C1C}">
                <a14:useLocalDpi xmlns:a14="http://schemas.microsoft.com/office/drawing/2010/main" val="0"/>
              </a:ext>
            </a:extLst>
          </a:blip>
          <a:srcRect l="19672" r="17466" b="57442"/>
          <a:stretch/>
        </p:blipFill>
        <p:spPr>
          <a:xfrm>
            <a:off x="7286859" y="1549713"/>
            <a:ext cx="3273039" cy="1469876"/>
          </a:xfrm>
          <a:prstGeom prst="rect">
            <a:avLst/>
          </a:prstGeom>
        </p:spPr>
      </p:pic>
      <p:sp>
        <p:nvSpPr>
          <p:cNvPr id="9" name="TextBox 8">
            <a:extLst>
              <a:ext uri="{FF2B5EF4-FFF2-40B4-BE49-F238E27FC236}">
                <a16:creationId xmlns:a16="http://schemas.microsoft.com/office/drawing/2014/main" xmlns="" id="{3A51AE63-CD89-4F96-9FEB-6F812D83CFE0}"/>
              </a:ext>
            </a:extLst>
          </p:cNvPr>
          <p:cNvSpPr txBox="1"/>
          <p:nvPr/>
        </p:nvSpPr>
        <p:spPr>
          <a:xfrm>
            <a:off x="6305022" y="3699968"/>
            <a:ext cx="5361757" cy="1815882"/>
          </a:xfrm>
          <a:prstGeom prst="rect">
            <a:avLst/>
          </a:prstGeom>
          <a:solidFill>
            <a:schemeClr val="accent6">
              <a:lumMod val="20000"/>
              <a:lumOff val="80000"/>
              <a:alpha val="79000"/>
            </a:schemeClr>
          </a:solidFill>
        </p:spPr>
        <p:txBody>
          <a:bodyPr wrap="square" rtlCol="0">
            <a:spAutoFit/>
          </a:bodyPr>
          <a:lstStyle/>
          <a:p>
            <a:r>
              <a:rPr lang="en-GB" sz="2800" dirty="0"/>
              <a:t>Some have exceptional talents </a:t>
            </a:r>
            <a:r>
              <a:rPr lang="en-GB" sz="2800" dirty="0" err="1"/>
              <a:t>e.g</a:t>
            </a:r>
            <a:r>
              <a:rPr lang="en-GB" sz="2800" dirty="0"/>
              <a:t> visual art, maths etc. however some people with autism have a learning disability</a:t>
            </a:r>
          </a:p>
        </p:txBody>
      </p:sp>
      <p:sp>
        <p:nvSpPr>
          <p:cNvPr id="11" name="TextBox 10">
            <a:extLst>
              <a:ext uri="{FF2B5EF4-FFF2-40B4-BE49-F238E27FC236}">
                <a16:creationId xmlns:a16="http://schemas.microsoft.com/office/drawing/2014/main" xmlns="" id="{26827976-B3AF-4945-B813-4561FC15C9C3}"/>
              </a:ext>
            </a:extLst>
          </p:cNvPr>
          <p:cNvSpPr txBox="1"/>
          <p:nvPr/>
        </p:nvSpPr>
        <p:spPr>
          <a:xfrm>
            <a:off x="875120" y="1825432"/>
            <a:ext cx="5059110" cy="2308324"/>
          </a:xfrm>
          <a:prstGeom prst="rect">
            <a:avLst/>
          </a:prstGeom>
          <a:noFill/>
        </p:spPr>
        <p:txBody>
          <a:bodyPr wrap="square" rtlCol="0">
            <a:spAutoFit/>
          </a:bodyPr>
          <a:lstStyle/>
          <a:p>
            <a:pPr algn="ctr"/>
            <a:r>
              <a:rPr lang="en-GB" sz="4800" dirty="0"/>
              <a:t>People with Autism are all eccentric geniuses ?</a:t>
            </a:r>
          </a:p>
        </p:txBody>
      </p:sp>
    </p:spTree>
    <p:extLst>
      <p:ext uri="{BB962C8B-B14F-4D97-AF65-F5344CB8AC3E}">
        <p14:creationId xmlns:p14="http://schemas.microsoft.com/office/powerpoint/2010/main" val="5772017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E5E84212-0ECB-4993-977B-3EC239B83549}"/>
              </a:ext>
            </a:extLst>
          </p:cNvPr>
          <p:cNvSpPr/>
          <p:nvPr/>
        </p:nvSpPr>
        <p:spPr>
          <a:xfrm>
            <a:off x="1282696" y="311887"/>
            <a:ext cx="9146761" cy="92765"/>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sp>
        <p:nvSpPr>
          <p:cNvPr id="18" name="Oval 17">
            <a:extLst>
              <a:ext uri="{FF2B5EF4-FFF2-40B4-BE49-F238E27FC236}">
                <a16:creationId xmlns:a16="http://schemas.microsoft.com/office/drawing/2014/main" xmlns="" id="{D11A1BAD-4A5D-41B1-8C13-28D68D2EA085}"/>
              </a:ext>
            </a:extLst>
          </p:cNvPr>
          <p:cNvSpPr/>
          <p:nvPr/>
        </p:nvSpPr>
        <p:spPr>
          <a:xfrm>
            <a:off x="6972513" y="1253514"/>
            <a:ext cx="6494948" cy="6605442"/>
          </a:xfrm>
          <a:prstGeom prst="ellipse">
            <a:avLst/>
          </a:prstGeom>
          <a:blipFill dpi="0" rotWithShape="1">
            <a:blip r:embed="rId2">
              <a:alphaModFix amt="22000"/>
              <a:extLst>
                <a:ext uri="{BEBA8EAE-BF5A-486C-A8C5-ECC9F3942E4B}">
                  <a14:imgProps xmlns:a14="http://schemas.microsoft.com/office/drawing/2010/main">
                    <a14:imgLayer r:embed="rId3">
                      <a14:imgEffect>
                        <a14:brightnessContrast bright="100000" contrast="1000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xmlns="" id="{9FF4380C-EF16-4285-B2A8-A9A64BF01E24}"/>
              </a:ext>
            </a:extLst>
          </p:cNvPr>
          <p:cNvSpPr/>
          <p:nvPr/>
        </p:nvSpPr>
        <p:spPr>
          <a:xfrm>
            <a:off x="1282697" y="6350874"/>
            <a:ext cx="9146761" cy="92765"/>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pic>
        <p:nvPicPr>
          <p:cNvPr id="6" name="Picture 5" descr="A picture containing object&#10;&#10;Description generated with high confidence">
            <a:extLst>
              <a:ext uri="{FF2B5EF4-FFF2-40B4-BE49-F238E27FC236}">
                <a16:creationId xmlns:a16="http://schemas.microsoft.com/office/drawing/2014/main" xmlns="" id="{CEB59405-E805-4602-BFAE-5095F5BC03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027" y="734050"/>
            <a:ext cx="5361757" cy="5389899"/>
          </a:xfrm>
          <a:prstGeom prst="rect">
            <a:avLst/>
          </a:prstGeom>
        </p:spPr>
      </p:pic>
      <p:pic>
        <p:nvPicPr>
          <p:cNvPr id="11" name="Picture 10" descr="A close up of a sign&#10;&#10;Description generated with very high confidence">
            <a:extLst>
              <a:ext uri="{FF2B5EF4-FFF2-40B4-BE49-F238E27FC236}">
                <a16:creationId xmlns:a16="http://schemas.microsoft.com/office/drawing/2014/main" xmlns="" id="{007AAEA3-AAEA-42DD-BCA1-A1029F94F4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63170" y="1825432"/>
            <a:ext cx="4876800" cy="2941320"/>
          </a:xfrm>
          <a:prstGeom prst="rect">
            <a:avLst/>
          </a:prstGeom>
        </p:spPr>
      </p:pic>
      <p:sp>
        <p:nvSpPr>
          <p:cNvPr id="7" name="TextBox 6">
            <a:extLst>
              <a:ext uri="{FF2B5EF4-FFF2-40B4-BE49-F238E27FC236}">
                <a16:creationId xmlns:a16="http://schemas.microsoft.com/office/drawing/2014/main" xmlns="" id="{A9F24AA0-551C-4107-9F4B-EEDA78B820AF}"/>
              </a:ext>
            </a:extLst>
          </p:cNvPr>
          <p:cNvSpPr txBox="1"/>
          <p:nvPr/>
        </p:nvSpPr>
        <p:spPr>
          <a:xfrm>
            <a:off x="875120" y="1825432"/>
            <a:ext cx="5059110" cy="2308324"/>
          </a:xfrm>
          <a:prstGeom prst="rect">
            <a:avLst/>
          </a:prstGeom>
          <a:noFill/>
        </p:spPr>
        <p:txBody>
          <a:bodyPr wrap="square" rtlCol="0">
            <a:spAutoFit/>
          </a:bodyPr>
          <a:lstStyle/>
          <a:p>
            <a:pPr algn="ctr"/>
            <a:r>
              <a:rPr lang="en-GB" sz="3600" dirty="0"/>
              <a:t>People with Autism do not easily understand what other people are thinking ?</a:t>
            </a:r>
          </a:p>
        </p:txBody>
      </p:sp>
    </p:spTree>
    <p:extLst>
      <p:ext uri="{BB962C8B-B14F-4D97-AF65-F5344CB8AC3E}">
        <p14:creationId xmlns:p14="http://schemas.microsoft.com/office/powerpoint/2010/main" val="8543351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E5E84212-0ECB-4993-977B-3EC239B83549}"/>
              </a:ext>
            </a:extLst>
          </p:cNvPr>
          <p:cNvSpPr/>
          <p:nvPr/>
        </p:nvSpPr>
        <p:spPr>
          <a:xfrm>
            <a:off x="1282696" y="311887"/>
            <a:ext cx="9146761" cy="92765"/>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sp>
        <p:nvSpPr>
          <p:cNvPr id="18" name="Oval 17">
            <a:extLst>
              <a:ext uri="{FF2B5EF4-FFF2-40B4-BE49-F238E27FC236}">
                <a16:creationId xmlns:a16="http://schemas.microsoft.com/office/drawing/2014/main" xmlns="" id="{D11A1BAD-4A5D-41B1-8C13-28D68D2EA085}"/>
              </a:ext>
            </a:extLst>
          </p:cNvPr>
          <p:cNvSpPr/>
          <p:nvPr/>
        </p:nvSpPr>
        <p:spPr>
          <a:xfrm>
            <a:off x="6972513" y="1253514"/>
            <a:ext cx="6494948" cy="6605442"/>
          </a:xfrm>
          <a:prstGeom prst="ellipse">
            <a:avLst/>
          </a:prstGeom>
          <a:blipFill dpi="0" rotWithShape="1">
            <a:blip r:embed="rId2">
              <a:alphaModFix amt="22000"/>
              <a:extLst>
                <a:ext uri="{BEBA8EAE-BF5A-486C-A8C5-ECC9F3942E4B}">
                  <a14:imgProps xmlns:a14="http://schemas.microsoft.com/office/drawing/2010/main">
                    <a14:imgLayer r:embed="rId3">
                      <a14:imgEffect>
                        <a14:brightnessContrast bright="100000" contrast="1000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xmlns="" id="{9FF4380C-EF16-4285-B2A8-A9A64BF01E24}"/>
              </a:ext>
            </a:extLst>
          </p:cNvPr>
          <p:cNvSpPr/>
          <p:nvPr/>
        </p:nvSpPr>
        <p:spPr>
          <a:xfrm>
            <a:off x="1282697" y="6350874"/>
            <a:ext cx="9146761" cy="92765"/>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pic>
        <p:nvPicPr>
          <p:cNvPr id="6" name="Picture 5" descr="A picture containing object&#10;&#10;Description generated with high confidence">
            <a:extLst>
              <a:ext uri="{FF2B5EF4-FFF2-40B4-BE49-F238E27FC236}">
                <a16:creationId xmlns:a16="http://schemas.microsoft.com/office/drawing/2014/main" xmlns="" id="{CEB59405-E805-4602-BFAE-5095F5BC03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027" y="734050"/>
            <a:ext cx="5361757" cy="5389899"/>
          </a:xfrm>
          <a:prstGeom prst="rect">
            <a:avLst/>
          </a:prstGeom>
        </p:spPr>
      </p:pic>
      <p:sp>
        <p:nvSpPr>
          <p:cNvPr id="7" name="TextBox 6">
            <a:extLst>
              <a:ext uri="{FF2B5EF4-FFF2-40B4-BE49-F238E27FC236}">
                <a16:creationId xmlns:a16="http://schemas.microsoft.com/office/drawing/2014/main" xmlns="" id="{A9F24AA0-551C-4107-9F4B-EEDA78B820AF}"/>
              </a:ext>
            </a:extLst>
          </p:cNvPr>
          <p:cNvSpPr txBox="1"/>
          <p:nvPr/>
        </p:nvSpPr>
        <p:spPr>
          <a:xfrm>
            <a:off x="875120" y="1825432"/>
            <a:ext cx="5059110" cy="2308324"/>
          </a:xfrm>
          <a:prstGeom prst="rect">
            <a:avLst/>
          </a:prstGeom>
          <a:noFill/>
        </p:spPr>
        <p:txBody>
          <a:bodyPr wrap="square" rtlCol="0">
            <a:spAutoFit/>
          </a:bodyPr>
          <a:lstStyle/>
          <a:p>
            <a:pPr algn="ctr"/>
            <a:r>
              <a:rPr lang="en-GB" sz="3600" dirty="0"/>
              <a:t>People with Autism do not easily understand what other people are thinking ?</a:t>
            </a:r>
          </a:p>
        </p:txBody>
      </p:sp>
      <p:pic>
        <p:nvPicPr>
          <p:cNvPr id="8" name="Picture 7" descr="A close up of a sign&#10;&#10;Description generated with very high confidence">
            <a:extLst>
              <a:ext uri="{FF2B5EF4-FFF2-40B4-BE49-F238E27FC236}">
                <a16:creationId xmlns:a16="http://schemas.microsoft.com/office/drawing/2014/main" xmlns="" id="{A15490D5-2494-44DE-A534-8C50300D9D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9425" y="1398789"/>
            <a:ext cx="4143945" cy="1732922"/>
          </a:xfrm>
          <a:prstGeom prst="rect">
            <a:avLst/>
          </a:prstGeom>
        </p:spPr>
      </p:pic>
      <p:sp>
        <p:nvSpPr>
          <p:cNvPr id="9" name="TextBox 8">
            <a:extLst>
              <a:ext uri="{FF2B5EF4-FFF2-40B4-BE49-F238E27FC236}">
                <a16:creationId xmlns:a16="http://schemas.microsoft.com/office/drawing/2014/main" xmlns="" id="{07A396B7-666B-48A9-9721-5A83820CB59A}"/>
              </a:ext>
            </a:extLst>
          </p:cNvPr>
          <p:cNvSpPr txBox="1"/>
          <p:nvPr/>
        </p:nvSpPr>
        <p:spPr>
          <a:xfrm>
            <a:off x="6250520" y="3680567"/>
            <a:ext cx="5361757" cy="2246769"/>
          </a:xfrm>
          <a:prstGeom prst="rect">
            <a:avLst/>
          </a:prstGeom>
          <a:solidFill>
            <a:schemeClr val="accent6">
              <a:lumMod val="20000"/>
              <a:lumOff val="80000"/>
              <a:alpha val="79000"/>
            </a:schemeClr>
          </a:solidFill>
        </p:spPr>
        <p:txBody>
          <a:bodyPr wrap="square" rtlCol="0">
            <a:spAutoFit/>
          </a:bodyPr>
          <a:lstStyle/>
          <a:p>
            <a:r>
              <a:rPr lang="en-GB" sz="2800" dirty="0"/>
              <a:t>People with autism have difficulty with social communication, meaning they may not understand tone of voice, facial expressions and emotions. </a:t>
            </a:r>
          </a:p>
        </p:txBody>
      </p:sp>
    </p:spTree>
    <p:extLst>
      <p:ext uri="{BB962C8B-B14F-4D97-AF65-F5344CB8AC3E}">
        <p14:creationId xmlns:p14="http://schemas.microsoft.com/office/powerpoint/2010/main" val="14122809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1094A62E-2180-4C77-A28D-054890A98FC3}"/>
              </a:ext>
            </a:extLst>
          </p:cNvPr>
          <p:cNvSpPr/>
          <p:nvPr/>
        </p:nvSpPr>
        <p:spPr>
          <a:xfrm>
            <a:off x="1038808" y="1259632"/>
            <a:ext cx="10114383" cy="3631763"/>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1500" b="1" cap="none" spc="0" dirty="0">
                <a:ln>
                  <a:solidFill>
                    <a:srgbClr val="FF0000"/>
                  </a:solidFill>
                </a:ln>
                <a:solidFill>
                  <a:schemeClr val="accent4"/>
                </a:solidFill>
                <a:effectLst/>
              </a:rPr>
              <a:t>Myths &amp;</a:t>
            </a:r>
          </a:p>
          <a:p>
            <a:pPr algn="ctr"/>
            <a:r>
              <a:rPr lang="en-US" sz="11500" b="1" dirty="0">
                <a:ln>
                  <a:solidFill>
                    <a:srgbClr val="FF0000"/>
                  </a:solidFill>
                </a:ln>
                <a:solidFill>
                  <a:schemeClr val="accent4"/>
                </a:solidFill>
              </a:rPr>
              <a:t>Misconceptions</a:t>
            </a:r>
            <a:endParaRPr lang="en-US" sz="11500" b="1" cap="none" spc="0" dirty="0">
              <a:ln>
                <a:solidFill>
                  <a:srgbClr val="FF0000"/>
                </a:solidFill>
              </a:ln>
              <a:solidFill>
                <a:schemeClr val="accent4"/>
              </a:solidFill>
              <a:effectLst/>
            </a:endParaRPr>
          </a:p>
        </p:txBody>
      </p:sp>
    </p:spTree>
    <p:extLst>
      <p:ext uri="{BB962C8B-B14F-4D97-AF65-F5344CB8AC3E}">
        <p14:creationId xmlns:p14="http://schemas.microsoft.com/office/powerpoint/2010/main" val="32697503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E5E84212-0ECB-4993-977B-3EC239B83549}"/>
              </a:ext>
            </a:extLst>
          </p:cNvPr>
          <p:cNvSpPr/>
          <p:nvPr/>
        </p:nvSpPr>
        <p:spPr>
          <a:xfrm>
            <a:off x="1282696" y="311887"/>
            <a:ext cx="9146761" cy="92765"/>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sp>
        <p:nvSpPr>
          <p:cNvPr id="18" name="Oval 17">
            <a:extLst>
              <a:ext uri="{FF2B5EF4-FFF2-40B4-BE49-F238E27FC236}">
                <a16:creationId xmlns:a16="http://schemas.microsoft.com/office/drawing/2014/main" xmlns="" id="{D11A1BAD-4A5D-41B1-8C13-28D68D2EA085}"/>
              </a:ext>
            </a:extLst>
          </p:cNvPr>
          <p:cNvSpPr/>
          <p:nvPr/>
        </p:nvSpPr>
        <p:spPr>
          <a:xfrm>
            <a:off x="6972513" y="1253514"/>
            <a:ext cx="6494948" cy="6605442"/>
          </a:xfrm>
          <a:prstGeom prst="ellipse">
            <a:avLst/>
          </a:prstGeom>
          <a:blipFill dpi="0" rotWithShape="1">
            <a:blip r:embed="rId2">
              <a:alphaModFix amt="22000"/>
              <a:extLst>
                <a:ext uri="{BEBA8EAE-BF5A-486C-A8C5-ECC9F3942E4B}">
                  <a14:imgProps xmlns:a14="http://schemas.microsoft.com/office/drawing/2010/main">
                    <a14:imgLayer r:embed="rId3">
                      <a14:imgEffect>
                        <a14:brightnessContrast bright="100000" contrast="1000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xmlns="" id="{9FF4380C-EF16-4285-B2A8-A9A64BF01E24}"/>
              </a:ext>
            </a:extLst>
          </p:cNvPr>
          <p:cNvSpPr/>
          <p:nvPr/>
        </p:nvSpPr>
        <p:spPr>
          <a:xfrm>
            <a:off x="1282697" y="6350874"/>
            <a:ext cx="9146761" cy="92765"/>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pic>
        <p:nvPicPr>
          <p:cNvPr id="6" name="Picture 5" descr="A picture containing object&#10;&#10;Description generated with high confidence">
            <a:extLst>
              <a:ext uri="{FF2B5EF4-FFF2-40B4-BE49-F238E27FC236}">
                <a16:creationId xmlns:a16="http://schemas.microsoft.com/office/drawing/2014/main" xmlns="" id="{CEB59405-E805-4602-BFAE-5095F5BC03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027" y="734050"/>
            <a:ext cx="5361757" cy="5389899"/>
          </a:xfrm>
          <a:prstGeom prst="rect">
            <a:avLst/>
          </a:prstGeom>
        </p:spPr>
      </p:pic>
      <p:pic>
        <p:nvPicPr>
          <p:cNvPr id="11" name="Picture 10" descr="A close up of a sign&#10;&#10;Description generated with very high confidence">
            <a:extLst>
              <a:ext uri="{FF2B5EF4-FFF2-40B4-BE49-F238E27FC236}">
                <a16:creationId xmlns:a16="http://schemas.microsoft.com/office/drawing/2014/main" xmlns="" id="{007AAEA3-AAEA-42DD-BCA1-A1029F94F4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63170" y="1825432"/>
            <a:ext cx="4876800" cy="2941320"/>
          </a:xfrm>
          <a:prstGeom prst="rect">
            <a:avLst/>
          </a:prstGeom>
        </p:spPr>
      </p:pic>
      <p:sp>
        <p:nvSpPr>
          <p:cNvPr id="7" name="TextBox 6">
            <a:extLst>
              <a:ext uri="{FF2B5EF4-FFF2-40B4-BE49-F238E27FC236}">
                <a16:creationId xmlns:a16="http://schemas.microsoft.com/office/drawing/2014/main" xmlns="" id="{A9F24AA0-551C-4107-9F4B-EEDA78B820AF}"/>
              </a:ext>
            </a:extLst>
          </p:cNvPr>
          <p:cNvSpPr txBox="1"/>
          <p:nvPr/>
        </p:nvSpPr>
        <p:spPr>
          <a:xfrm>
            <a:off x="875120" y="1825432"/>
            <a:ext cx="5059110" cy="1754326"/>
          </a:xfrm>
          <a:prstGeom prst="rect">
            <a:avLst/>
          </a:prstGeom>
          <a:noFill/>
        </p:spPr>
        <p:txBody>
          <a:bodyPr wrap="square" rtlCol="0">
            <a:spAutoFit/>
          </a:bodyPr>
          <a:lstStyle/>
          <a:p>
            <a:pPr algn="ctr"/>
            <a:r>
              <a:rPr lang="en-GB" sz="3600" dirty="0"/>
              <a:t>People with Autism have below average intelligence ?</a:t>
            </a:r>
          </a:p>
        </p:txBody>
      </p:sp>
    </p:spTree>
    <p:extLst>
      <p:ext uri="{BB962C8B-B14F-4D97-AF65-F5344CB8AC3E}">
        <p14:creationId xmlns:p14="http://schemas.microsoft.com/office/powerpoint/2010/main" val="28605761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E5E84212-0ECB-4993-977B-3EC239B83549}"/>
              </a:ext>
            </a:extLst>
          </p:cNvPr>
          <p:cNvSpPr/>
          <p:nvPr/>
        </p:nvSpPr>
        <p:spPr>
          <a:xfrm>
            <a:off x="1282696" y="311887"/>
            <a:ext cx="9146761" cy="92765"/>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sp>
        <p:nvSpPr>
          <p:cNvPr id="18" name="Oval 17">
            <a:extLst>
              <a:ext uri="{FF2B5EF4-FFF2-40B4-BE49-F238E27FC236}">
                <a16:creationId xmlns:a16="http://schemas.microsoft.com/office/drawing/2014/main" xmlns="" id="{D11A1BAD-4A5D-41B1-8C13-28D68D2EA085}"/>
              </a:ext>
            </a:extLst>
          </p:cNvPr>
          <p:cNvSpPr/>
          <p:nvPr/>
        </p:nvSpPr>
        <p:spPr>
          <a:xfrm>
            <a:off x="6972513" y="1253514"/>
            <a:ext cx="6494948" cy="6605442"/>
          </a:xfrm>
          <a:prstGeom prst="ellipse">
            <a:avLst/>
          </a:prstGeom>
          <a:blipFill dpi="0" rotWithShape="1">
            <a:blip r:embed="rId2">
              <a:alphaModFix amt="22000"/>
              <a:extLst>
                <a:ext uri="{BEBA8EAE-BF5A-486C-A8C5-ECC9F3942E4B}">
                  <a14:imgProps xmlns:a14="http://schemas.microsoft.com/office/drawing/2010/main">
                    <a14:imgLayer r:embed="rId3">
                      <a14:imgEffect>
                        <a14:brightnessContrast bright="100000" contrast="1000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xmlns="" id="{9FF4380C-EF16-4285-B2A8-A9A64BF01E24}"/>
              </a:ext>
            </a:extLst>
          </p:cNvPr>
          <p:cNvSpPr/>
          <p:nvPr/>
        </p:nvSpPr>
        <p:spPr>
          <a:xfrm>
            <a:off x="1282697" y="6350874"/>
            <a:ext cx="9146761" cy="92765"/>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pic>
        <p:nvPicPr>
          <p:cNvPr id="6" name="Picture 5" descr="A picture containing object&#10;&#10;Description generated with high confidence">
            <a:extLst>
              <a:ext uri="{FF2B5EF4-FFF2-40B4-BE49-F238E27FC236}">
                <a16:creationId xmlns:a16="http://schemas.microsoft.com/office/drawing/2014/main" xmlns="" id="{CEB59405-E805-4602-BFAE-5095F5BC03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027" y="734050"/>
            <a:ext cx="5361757" cy="5389899"/>
          </a:xfrm>
          <a:prstGeom prst="rect">
            <a:avLst/>
          </a:prstGeom>
        </p:spPr>
      </p:pic>
      <p:pic>
        <p:nvPicPr>
          <p:cNvPr id="8" name="Picture 7" descr="A green sign with white text&#10;&#10;Description generated with high confidence">
            <a:extLst>
              <a:ext uri="{FF2B5EF4-FFF2-40B4-BE49-F238E27FC236}">
                <a16:creationId xmlns:a16="http://schemas.microsoft.com/office/drawing/2014/main" xmlns="" id="{15F70F17-ED83-4F8C-9407-72A3BF4DD24C}"/>
              </a:ext>
            </a:extLst>
          </p:cNvPr>
          <p:cNvPicPr>
            <a:picLocks noChangeAspect="1"/>
          </p:cNvPicPr>
          <p:nvPr/>
        </p:nvPicPr>
        <p:blipFill rotWithShape="1">
          <a:blip r:embed="rId5">
            <a:extLst>
              <a:ext uri="{28A0092B-C50C-407E-A947-70E740481C1C}">
                <a14:useLocalDpi xmlns:a14="http://schemas.microsoft.com/office/drawing/2010/main" val="0"/>
              </a:ext>
            </a:extLst>
          </a:blip>
          <a:srcRect l="19672" r="17466" b="57442"/>
          <a:stretch/>
        </p:blipFill>
        <p:spPr>
          <a:xfrm>
            <a:off x="6946948" y="1549713"/>
            <a:ext cx="3273039" cy="1469876"/>
          </a:xfrm>
          <a:prstGeom prst="rect">
            <a:avLst/>
          </a:prstGeom>
        </p:spPr>
      </p:pic>
      <p:sp>
        <p:nvSpPr>
          <p:cNvPr id="9" name="TextBox 8">
            <a:extLst>
              <a:ext uri="{FF2B5EF4-FFF2-40B4-BE49-F238E27FC236}">
                <a16:creationId xmlns:a16="http://schemas.microsoft.com/office/drawing/2014/main" xmlns="" id="{3A51AE63-CD89-4F96-9FEB-6F812D83CFE0}"/>
              </a:ext>
            </a:extLst>
          </p:cNvPr>
          <p:cNvSpPr txBox="1"/>
          <p:nvPr/>
        </p:nvSpPr>
        <p:spPr>
          <a:xfrm>
            <a:off x="6305023" y="3699968"/>
            <a:ext cx="4566178" cy="954107"/>
          </a:xfrm>
          <a:prstGeom prst="rect">
            <a:avLst/>
          </a:prstGeom>
          <a:solidFill>
            <a:schemeClr val="accent6">
              <a:lumMod val="20000"/>
              <a:lumOff val="80000"/>
              <a:alpha val="79000"/>
            </a:schemeClr>
          </a:solidFill>
        </p:spPr>
        <p:txBody>
          <a:bodyPr wrap="square" rtlCol="0">
            <a:spAutoFit/>
          </a:bodyPr>
          <a:lstStyle/>
          <a:p>
            <a:r>
              <a:rPr lang="en-GB" sz="2800" dirty="0"/>
              <a:t>Some people with autism have very high intelligence.</a:t>
            </a:r>
          </a:p>
        </p:txBody>
      </p:sp>
      <p:sp>
        <p:nvSpPr>
          <p:cNvPr id="12" name="TextBox 11">
            <a:extLst>
              <a:ext uri="{FF2B5EF4-FFF2-40B4-BE49-F238E27FC236}">
                <a16:creationId xmlns:a16="http://schemas.microsoft.com/office/drawing/2014/main" xmlns="" id="{2516B639-87EE-475E-8712-43EA30CC2BA0}"/>
              </a:ext>
            </a:extLst>
          </p:cNvPr>
          <p:cNvSpPr txBox="1"/>
          <p:nvPr/>
        </p:nvSpPr>
        <p:spPr>
          <a:xfrm>
            <a:off x="875120" y="1825432"/>
            <a:ext cx="5059110" cy="1754326"/>
          </a:xfrm>
          <a:prstGeom prst="rect">
            <a:avLst/>
          </a:prstGeom>
          <a:noFill/>
        </p:spPr>
        <p:txBody>
          <a:bodyPr wrap="square" rtlCol="0">
            <a:spAutoFit/>
          </a:bodyPr>
          <a:lstStyle/>
          <a:p>
            <a:pPr algn="ctr"/>
            <a:r>
              <a:rPr lang="en-GB" sz="3600" dirty="0"/>
              <a:t>People with Autism have below average intelligence ?</a:t>
            </a:r>
          </a:p>
        </p:txBody>
      </p:sp>
    </p:spTree>
    <p:extLst>
      <p:ext uri="{BB962C8B-B14F-4D97-AF65-F5344CB8AC3E}">
        <p14:creationId xmlns:p14="http://schemas.microsoft.com/office/powerpoint/2010/main" val="15506298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E5E84212-0ECB-4993-977B-3EC239B83549}"/>
              </a:ext>
            </a:extLst>
          </p:cNvPr>
          <p:cNvSpPr/>
          <p:nvPr/>
        </p:nvSpPr>
        <p:spPr>
          <a:xfrm>
            <a:off x="1282696" y="311887"/>
            <a:ext cx="9146761" cy="92765"/>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sp>
        <p:nvSpPr>
          <p:cNvPr id="18" name="Oval 17">
            <a:extLst>
              <a:ext uri="{FF2B5EF4-FFF2-40B4-BE49-F238E27FC236}">
                <a16:creationId xmlns:a16="http://schemas.microsoft.com/office/drawing/2014/main" xmlns="" id="{D11A1BAD-4A5D-41B1-8C13-28D68D2EA085}"/>
              </a:ext>
            </a:extLst>
          </p:cNvPr>
          <p:cNvSpPr/>
          <p:nvPr/>
        </p:nvSpPr>
        <p:spPr>
          <a:xfrm>
            <a:off x="6972513" y="1253514"/>
            <a:ext cx="6494948" cy="6605442"/>
          </a:xfrm>
          <a:prstGeom prst="ellipse">
            <a:avLst/>
          </a:prstGeom>
          <a:blipFill dpi="0" rotWithShape="1">
            <a:blip r:embed="rId2">
              <a:alphaModFix amt="22000"/>
              <a:extLst>
                <a:ext uri="{BEBA8EAE-BF5A-486C-A8C5-ECC9F3942E4B}">
                  <a14:imgProps xmlns:a14="http://schemas.microsoft.com/office/drawing/2010/main">
                    <a14:imgLayer r:embed="rId3">
                      <a14:imgEffect>
                        <a14:brightnessContrast bright="100000" contrast="1000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xmlns="" id="{9FF4380C-EF16-4285-B2A8-A9A64BF01E24}"/>
              </a:ext>
            </a:extLst>
          </p:cNvPr>
          <p:cNvSpPr/>
          <p:nvPr/>
        </p:nvSpPr>
        <p:spPr>
          <a:xfrm>
            <a:off x="1282697" y="6350874"/>
            <a:ext cx="9146761" cy="92765"/>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pic>
        <p:nvPicPr>
          <p:cNvPr id="6" name="Picture 5" descr="A picture containing object&#10;&#10;Description generated with high confidence">
            <a:extLst>
              <a:ext uri="{FF2B5EF4-FFF2-40B4-BE49-F238E27FC236}">
                <a16:creationId xmlns:a16="http://schemas.microsoft.com/office/drawing/2014/main" xmlns="" id="{CEB59405-E805-4602-BFAE-5095F5BC03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027" y="734050"/>
            <a:ext cx="5361757" cy="5389899"/>
          </a:xfrm>
          <a:prstGeom prst="rect">
            <a:avLst/>
          </a:prstGeom>
        </p:spPr>
      </p:pic>
      <p:pic>
        <p:nvPicPr>
          <p:cNvPr id="11" name="Picture 10" descr="A close up of a sign&#10;&#10;Description generated with very high confidence">
            <a:extLst>
              <a:ext uri="{FF2B5EF4-FFF2-40B4-BE49-F238E27FC236}">
                <a16:creationId xmlns:a16="http://schemas.microsoft.com/office/drawing/2014/main" xmlns="" id="{007AAEA3-AAEA-42DD-BCA1-A1029F94F4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63170" y="1825432"/>
            <a:ext cx="4876800" cy="2941320"/>
          </a:xfrm>
          <a:prstGeom prst="rect">
            <a:avLst/>
          </a:prstGeom>
        </p:spPr>
      </p:pic>
      <p:sp>
        <p:nvSpPr>
          <p:cNvPr id="7" name="TextBox 6">
            <a:extLst>
              <a:ext uri="{FF2B5EF4-FFF2-40B4-BE49-F238E27FC236}">
                <a16:creationId xmlns:a16="http://schemas.microsoft.com/office/drawing/2014/main" xmlns="" id="{A9F24AA0-551C-4107-9F4B-EEDA78B820AF}"/>
              </a:ext>
            </a:extLst>
          </p:cNvPr>
          <p:cNvSpPr txBox="1"/>
          <p:nvPr/>
        </p:nvSpPr>
        <p:spPr>
          <a:xfrm>
            <a:off x="875120" y="1825432"/>
            <a:ext cx="5059110" cy="2123658"/>
          </a:xfrm>
          <a:prstGeom prst="rect">
            <a:avLst/>
          </a:prstGeom>
          <a:noFill/>
        </p:spPr>
        <p:txBody>
          <a:bodyPr wrap="square" rtlCol="0">
            <a:spAutoFit/>
          </a:bodyPr>
          <a:lstStyle/>
          <a:p>
            <a:pPr algn="ctr"/>
            <a:r>
              <a:rPr lang="en-GB" sz="4400" dirty="0"/>
              <a:t>Adults with autism are not capable of working ?</a:t>
            </a:r>
          </a:p>
        </p:txBody>
      </p:sp>
    </p:spTree>
    <p:extLst>
      <p:ext uri="{BB962C8B-B14F-4D97-AF65-F5344CB8AC3E}">
        <p14:creationId xmlns:p14="http://schemas.microsoft.com/office/powerpoint/2010/main" val="31372694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E5E84212-0ECB-4993-977B-3EC239B83549}"/>
              </a:ext>
            </a:extLst>
          </p:cNvPr>
          <p:cNvSpPr/>
          <p:nvPr/>
        </p:nvSpPr>
        <p:spPr>
          <a:xfrm>
            <a:off x="1282696" y="311887"/>
            <a:ext cx="9146761" cy="92765"/>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sp>
        <p:nvSpPr>
          <p:cNvPr id="18" name="Oval 17">
            <a:extLst>
              <a:ext uri="{FF2B5EF4-FFF2-40B4-BE49-F238E27FC236}">
                <a16:creationId xmlns:a16="http://schemas.microsoft.com/office/drawing/2014/main" xmlns="" id="{D11A1BAD-4A5D-41B1-8C13-28D68D2EA085}"/>
              </a:ext>
            </a:extLst>
          </p:cNvPr>
          <p:cNvSpPr/>
          <p:nvPr/>
        </p:nvSpPr>
        <p:spPr>
          <a:xfrm>
            <a:off x="6972513" y="1253514"/>
            <a:ext cx="6494948" cy="6605442"/>
          </a:xfrm>
          <a:prstGeom prst="ellipse">
            <a:avLst/>
          </a:prstGeom>
          <a:blipFill dpi="0" rotWithShape="1">
            <a:blip r:embed="rId2">
              <a:alphaModFix amt="22000"/>
              <a:extLst>
                <a:ext uri="{BEBA8EAE-BF5A-486C-A8C5-ECC9F3942E4B}">
                  <a14:imgProps xmlns:a14="http://schemas.microsoft.com/office/drawing/2010/main">
                    <a14:imgLayer r:embed="rId3">
                      <a14:imgEffect>
                        <a14:brightnessContrast bright="100000" contrast="1000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xmlns="" id="{9FF4380C-EF16-4285-B2A8-A9A64BF01E24}"/>
              </a:ext>
            </a:extLst>
          </p:cNvPr>
          <p:cNvSpPr/>
          <p:nvPr/>
        </p:nvSpPr>
        <p:spPr>
          <a:xfrm>
            <a:off x="1282697" y="6350874"/>
            <a:ext cx="9146761" cy="92765"/>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pic>
        <p:nvPicPr>
          <p:cNvPr id="6" name="Picture 5" descr="A picture containing object&#10;&#10;Description generated with high confidence">
            <a:extLst>
              <a:ext uri="{FF2B5EF4-FFF2-40B4-BE49-F238E27FC236}">
                <a16:creationId xmlns:a16="http://schemas.microsoft.com/office/drawing/2014/main" xmlns="" id="{CEB59405-E805-4602-BFAE-5095F5BC03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027" y="734050"/>
            <a:ext cx="5361757" cy="5389899"/>
          </a:xfrm>
          <a:prstGeom prst="rect">
            <a:avLst/>
          </a:prstGeom>
        </p:spPr>
      </p:pic>
      <p:pic>
        <p:nvPicPr>
          <p:cNvPr id="8" name="Picture 7" descr="A green sign with white text&#10;&#10;Description generated with high confidence">
            <a:extLst>
              <a:ext uri="{FF2B5EF4-FFF2-40B4-BE49-F238E27FC236}">
                <a16:creationId xmlns:a16="http://schemas.microsoft.com/office/drawing/2014/main" xmlns="" id="{15F70F17-ED83-4F8C-9407-72A3BF4DD24C}"/>
              </a:ext>
            </a:extLst>
          </p:cNvPr>
          <p:cNvPicPr>
            <a:picLocks noChangeAspect="1"/>
          </p:cNvPicPr>
          <p:nvPr/>
        </p:nvPicPr>
        <p:blipFill rotWithShape="1">
          <a:blip r:embed="rId5">
            <a:extLst>
              <a:ext uri="{28A0092B-C50C-407E-A947-70E740481C1C}">
                <a14:useLocalDpi xmlns:a14="http://schemas.microsoft.com/office/drawing/2010/main" val="0"/>
              </a:ext>
            </a:extLst>
          </a:blip>
          <a:srcRect l="19672" r="17466" b="57442"/>
          <a:stretch/>
        </p:blipFill>
        <p:spPr>
          <a:xfrm>
            <a:off x="6881959" y="631577"/>
            <a:ext cx="3273039" cy="1469876"/>
          </a:xfrm>
          <a:prstGeom prst="rect">
            <a:avLst/>
          </a:prstGeom>
        </p:spPr>
      </p:pic>
      <p:sp>
        <p:nvSpPr>
          <p:cNvPr id="9" name="TextBox 8">
            <a:extLst>
              <a:ext uri="{FF2B5EF4-FFF2-40B4-BE49-F238E27FC236}">
                <a16:creationId xmlns:a16="http://schemas.microsoft.com/office/drawing/2014/main" xmlns="" id="{3A51AE63-CD89-4F96-9FEB-6F812D83CFE0}"/>
              </a:ext>
            </a:extLst>
          </p:cNvPr>
          <p:cNvSpPr txBox="1"/>
          <p:nvPr/>
        </p:nvSpPr>
        <p:spPr>
          <a:xfrm>
            <a:off x="6251512" y="2402614"/>
            <a:ext cx="4566178" cy="2246769"/>
          </a:xfrm>
          <a:prstGeom prst="rect">
            <a:avLst/>
          </a:prstGeom>
          <a:solidFill>
            <a:schemeClr val="accent6">
              <a:lumMod val="20000"/>
              <a:lumOff val="80000"/>
              <a:alpha val="79000"/>
            </a:schemeClr>
          </a:solidFill>
        </p:spPr>
        <p:txBody>
          <a:bodyPr wrap="square" rtlCol="0">
            <a:spAutoFit/>
          </a:bodyPr>
          <a:lstStyle/>
          <a:p>
            <a:r>
              <a:rPr lang="en-GB" sz="2000" dirty="0"/>
              <a:t>Lots of people with autism are more than capable of working. Appropriate job matching can ensure an employer has an exceptional employee. However the sad fact is the majority of adults with autism are not working. Only 16% of adults with Autism are in full time employment.</a:t>
            </a:r>
          </a:p>
        </p:txBody>
      </p:sp>
      <p:sp>
        <p:nvSpPr>
          <p:cNvPr id="11" name="TextBox 10">
            <a:extLst>
              <a:ext uri="{FF2B5EF4-FFF2-40B4-BE49-F238E27FC236}">
                <a16:creationId xmlns:a16="http://schemas.microsoft.com/office/drawing/2014/main" xmlns="" id="{92C44102-4B76-4ACD-BE8E-0CC3B2E5EC29}"/>
              </a:ext>
            </a:extLst>
          </p:cNvPr>
          <p:cNvSpPr txBox="1"/>
          <p:nvPr/>
        </p:nvSpPr>
        <p:spPr>
          <a:xfrm>
            <a:off x="875120" y="1825432"/>
            <a:ext cx="5059110" cy="2123658"/>
          </a:xfrm>
          <a:prstGeom prst="rect">
            <a:avLst/>
          </a:prstGeom>
          <a:noFill/>
        </p:spPr>
        <p:txBody>
          <a:bodyPr wrap="square" rtlCol="0">
            <a:spAutoFit/>
          </a:bodyPr>
          <a:lstStyle/>
          <a:p>
            <a:pPr algn="ctr"/>
            <a:r>
              <a:rPr lang="en-GB" sz="4400" dirty="0"/>
              <a:t>Adults with autism are not capable of working ?</a:t>
            </a:r>
          </a:p>
        </p:txBody>
      </p:sp>
    </p:spTree>
    <p:extLst>
      <p:ext uri="{BB962C8B-B14F-4D97-AF65-F5344CB8AC3E}">
        <p14:creationId xmlns:p14="http://schemas.microsoft.com/office/powerpoint/2010/main" val="4821231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xmlns="" id="{E6FDE23D-4748-4DAD-9A9D-5FE32911ADC2}"/>
              </a:ext>
            </a:extLst>
          </p:cNvPr>
          <p:cNvSpPr txBox="1"/>
          <p:nvPr/>
        </p:nvSpPr>
        <p:spPr>
          <a:xfrm>
            <a:off x="1151616" y="456053"/>
            <a:ext cx="9408920" cy="769441"/>
          </a:xfrm>
          <a:prstGeom prst="rect">
            <a:avLst/>
          </a:prstGeom>
          <a:noFill/>
        </p:spPr>
        <p:txBody>
          <a:bodyPr wrap="square" rtlCol="0">
            <a:spAutoFit/>
          </a:bodyPr>
          <a:lstStyle/>
          <a:p>
            <a:pPr algn="ctr"/>
            <a:r>
              <a:rPr lang="en-GB" sz="4400" dirty="0">
                <a:solidFill>
                  <a:srgbClr val="044F84"/>
                </a:solidFill>
              </a:rPr>
              <a:t>HOW TO HELP</a:t>
            </a:r>
          </a:p>
        </p:txBody>
      </p:sp>
      <p:sp>
        <p:nvSpPr>
          <p:cNvPr id="15" name="TextBox 14">
            <a:extLst>
              <a:ext uri="{FF2B5EF4-FFF2-40B4-BE49-F238E27FC236}">
                <a16:creationId xmlns:a16="http://schemas.microsoft.com/office/drawing/2014/main" xmlns="" id="{6EC395A9-01DF-46F5-A738-3AED4888CB30}"/>
              </a:ext>
            </a:extLst>
          </p:cNvPr>
          <p:cNvSpPr txBox="1"/>
          <p:nvPr/>
        </p:nvSpPr>
        <p:spPr>
          <a:xfrm>
            <a:off x="1571413" y="1162971"/>
            <a:ext cx="8569325" cy="5124352"/>
          </a:xfrm>
          <a:prstGeom prst="rect">
            <a:avLst/>
          </a:prstGeom>
          <a:noFill/>
        </p:spPr>
        <p:txBody>
          <a:bodyPr>
            <a:spAutoFit/>
          </a:bodyPr>
          <a:lstStyle/>
          <a:p>
            <a:pPr marL="571500" indent="-571500" eaLnBrk="1" hangingPunct="1">
              <a:lnSpc>
                <a:spcPts val="2800"/>
              </a:lnSpc>
              <a:buFont typeface="Arial" pitchFamily="34" charset="0"/>
              <a:buChar char="•"/>
              <a:defRPr/>
            </a:pPr>
            <a:r>
              <a:rPr lang="en-GB" sz="2800" dirty="0">
                <a:latin typeface="+mj-lt"/>
                <a:cs typeface="Arial" charset="0"/>
              </a:rPr>
              <a:t>Speak in a clear, consistent way</a:t>
            </a:r>
          </a:p>
          <a:p>
            <a:pPr eaLnBrk="1" hangingPunct="1">
              <a:lnSpc>
                <a:spcPts val="2800"/>
              </a:lnSpc>
              <a:defRPr/>
            </a:pPr>
            <a:endParaRPr lang="en-GB" sz="2800" dirty="0">
              <a:latin typeface="+mj-lt"/>
              <a:cs typeface="Arial" charset="0"/>
            </a:endParaRPr>
          </a:p>
          <a:p>
            <a:pPr marL="571500" indent="-571500" eaLnBrk="1" hangingPunct="1">
              <a:lnSpc>
                <a:spcPts val="2800"/>
              </a:lnSpc>
              <a:buFont typeface="Arial" pitchFamily="34" charset="0"/>
              <a:buChar char="•"/>
              <a:defRPr/>
            </a:pPr>
            <a:r>
              <a:rPr lang="en-GB" sz="2800" dirty="0">
                <a:latin typeface="+mj-lt"/>
                <a:cs typeface="Arial" charset="0"/>
              </a:rPr>
              <a:t>Allow people time to process what has been said</a:t>
            </a:r>
          </a:p>
          <a:p>
            <a:pPr eaLnBrk="1" hangingPunct="1">
              <a:lnSpc>
                <a:spcPts val="2800"/>
              </a:lnSpc>
              <a:defRPr/>
            </a:pPr>
            <a:endParaRPr lang="en-GB" sz="2800" dirty="0">
              <a:latin typeface="+mj-lt"/>
              <a:cs typeface="Arial" charset="0"/>
            </a:endParaRPr>
          </a:p>
          <a:p>
            <a:pPr marL="571500" indent="-571500" eaLnBrk="1" hangingPunct="1">
              <a:lnSpc>
                <a:spcPts val="2800"/>
              </a:lnSpc>
              <a:buFont typeface="Arial" pitchFamily="34" charset="0"/>
              <a:buChar char="•"/>
              <a:defRPr/>
            </a:pPr>
            <a:r>
              <a:rPr lang="en-GB" sz="2800" dirty="0">
                <a:latin typeface="+mj-lt"/>
                <a:cs typeface="Arial" charset="0"/>
              </a:rPr>
              <a:t>Avoid misunderstandings in the workplace by increasing colleague/ others awareness</a:t>
            </a:r>
          </a:p>
          <a:p>
            <a:pPr eaLnBrk="1" hangingPunct="1">
              <a:lnSpc>
                <a:spcPts val="2800"/>
              </a:lnSpc>
              <a:defRPr/>
            </a:pPr>
            <a:endParaRPr lang="en-GB" sz="2800" dirty="0">
              <a:latin typeface="+mj-lt"/>
              <a:cs typeface="Arial" charset="0"/>
            </a:endParaRPr>
          </a:p>
          <a:p>
            <a:pPr marL="571500" indent="-571500" eaLnBrk="1" hangingPunct="1">
              <a:lnSpc>
                <a:spcPts val="2800"/>
              </a:lnSpc>
              <a:buFont typeface="Arial" pitchFamily="34" charset="0"/>
              <a:buChar char="•"/>
              <a:defRPr/>
            </a:pPr>
            <a:r>
              <a:rPr lang="en-GB" sz="2800" dirty="0">
                <a:latin typeface="+mj-lt"/>
                <a:cs typeface="Arial" charset="0"/>
              </a:rPr>
              <a:t>If person is aloof or uninterested in talking to others or “says the wrong thing”, it is probably unintentional due to the person’s communication difficulties</a:t>
            </a:r>
          </a:p>
          <a:p>
            <a:pPr eaLnBrk="1" hangingPunct="1">
              <a:lnSpc>
                <a:spcPts val="2800"/>
              </a:lnSpc>
              <a:defRPr/>
            </a:pPr>
            <a:endParaRPr lang="en-GB" sz="2800" dirty="0">
              <a:latin typeface="+mj-lt"/>
              <a:cs typeface="Arial" charset="0"/>
            </a:endParaRPr>
          </a:p>
          <a:p>
            <a:pPr marL="571500" indent="-571500" eaLnBrk="1" hangingPunct="1">
              <a:lnSpc>
                <a:spcPts val="2800"/>
              </a:lnSpc>
              <a:buFont typeface="Arial" pitchFamily="34" charset="0"/>
              <a:buChar char="•"/>
              <a:defRPr/>
            </a:pPr>
            <a:r>
              <a:rPr lang="en-GB" sz="2800" dirty="0">
                <a:latin typeface="+mj-lt"/>
                <a:cs typeface="Arial" charset="0"/>
              </a:rPr>
              <a:t>If the person tries too hard to fit in and irritates other people, try to be patient and explain and reinforce the boundaries</a:t>
            </a:r>
          </a:p>
        </p:txBody>
      </p:sp>
    </p:spTree>
    <p:extLst>
      <p:ext uri="{BB962C8B-B14F-4D97-AF65-F5344CB8AC3E}">
        <p14:creationId xmlns:p14="http://schemas.microsoft.com/office/powerpoint/2010/main" val="516668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AE775F81-ACC5-4023-996F-270AD05EF8BD}"/>
              </a:ext>
            </a:extLst>
          </p:cNvPr>
          <p:cNvSpPr txBox="1"/>
          <p:nvPr/>
        </p:nvSpPr>
        <p:spPr>
          <a:xfrm>
            <a:off x="1151616" y="456053"/>
            <a:ext cx="9408920" cy="769441"/>
          </a:xfrm>
          <a:prstGeom prst="rect">
            <a:avLst/>
          </a:prstGeom>
          <a:noFill/>
        </p:spPr>
        <p:txBody>
          <a:bodyPr wrap="square" rtlCol="0">
            <a:spAutoFit/>
          </a:bodyPr>
          <a:lstStyle/>
          <a:p>
            <a:pPr algn="ctr"/>
            <a:r>
              <a:rPr lang="en-GB" sz="4400" dirty="0">
                <a:solidFill>
                  <a:srgbClr val="044F84"/>
                </a:solidFill>
              </a:rPr>
              <a:t>HOW TO HELP</a:t>
            </a:r>
          </a:p>
        </p:txBody>
      </p:sp>
      <p:sp>
        <p:nvSpPr>
          <p:cNvPr id="11" name="TextBox 10">
            <a:extLst>
              <a:ext uri="{FF2B5EF4-FFF2-40B4-BE49-F238E27FC236}">
                <a16:creationId xmlns:a16="http://schemas.microsoft.com/office/drawing/2014/main" xmlns="" id="{9F608EE3-6C2B-4AB2-B5E2-18D328EB2F52}"/>
              </a:ext>
            </a:extLst>
          </p:cNvPr>
          <p:cNvSpPr txBox="1"/>
          <p:nvPr/>
        </p:nvSpPr>
        <p:spPr>
          <a:xfrm>
            <a:off x="1376480" y="1307245"/>
            <a:ext cx="8569325" cy="4760278"/>
          </a:xfrm>
          <a:prstGeom prst="rect">
            <a:avLst/>
          </a:prstGeom>
          <a:noFill/>
        </p:spPr>
        <p:txBody>
          <a:bodyPr>
            <a:spAutoFit/>
          </a:bodyPr>
          <a:lstStyle/>
          <a:p>
            <a:pPr marL="571500" indent="-571500" eaLnBrk="1" hangingPunct="1">
              <a:lnSpc>
                <a:spcPts val="2800"/>
              </a:lnSpc>
              <a:buFont typeface="Arial" pitchFamily="34" charset="0"/>
              <a:buChar char="•"/>
              <a:defRPr/>
            </a:pPr>
            <a:r>
              <a:rPr lang="en-GB" sz="2800" dirty="0">
                <a:latin typeface="+mj-lt"/>
                <a:cs typeface="Arial" charset="0"/>
              </a:rPr>
              <a:t>If the person becomes anxious, try to find out what is causing the problem</a:t>
            </a:r>
          </a:p>
          <a:p>
            <a:pPr eaLnBrk="1" hangingPunct="1">
              <a:lnSpc>
                <a:spcPts val="2800"/>
              </a:lnSpc>
              <a:defRPr/>
            </a:pPr>
            <a:endParaRPr lang="en-GB" sz="2800" dirty="0">
              <a:latin typeface="+mj-lt"/>
              <a:cs typeface="Arial" charset="0"/>
            </a:endParaRPr>
          </a:p>
          <a:p>
            <a:pPr marL="571500" indent="-571500" eaLnBrk="1" hangingPunct="1">
              <a:lnSpc>
                <a:spcPts val="2800"/>
              </a:lnSpc>
              <a:buFont typeface="Arial" pitchFamily="34" charset="0"/>
              <a:buChar char="•"/>
              <a:defRPr/>
            </a:pPr>
            <a:r>
              <a:rPr lang="en-GB" sz="2800" dirty="0">
                <a:latin typeface="+mj-lt"/>
                <a:cs typeface="Arial" charset="0"/>
              </a:rPr>
              <a:t>Make instructions concise and specific, e.g. rather than saying “give everyone a copy of this”, say “make 3 photocopies of this and give one each to Sam, Mary and Paul”</a:t>
            </a:r>
          </a:p>
          <a:p>
            <a:pPr eaLnBrk="1" hangingPunct="1">
              <a:lnSpc>
                <a:spcPts val="2800"/>
              </a:lnSpc>
              <a:defRPr/>
            </a:pPr>
            <a:endParaRPr lang="en-GB" sz="2800" dirty="0">
              <a:latin typeface="+mj-lt"/>
              <a:cs typeface="Arial" charset="0"/>
            </a:endParaRPr>
          </a:p>
          <a:p>
            <a:pPr marL="571500" indent="-571500" eaLnBrk="1" hangingPunct="1">
              <a:lnSpc>
                <a:spcPts val="2800"/>
              </a:lnSpc>
              <a:buFont typeface="Arial" pitchFamily="34" charset="0"/>
              <a:buChar char="•"/>
              <a:defRPr/>
            </a:pPr>
            <a:r>
              <a:rPr lang="en-GB" sz="2800" dirty="0">
                <a:latin typeface="+mj-lt"/>
                <a:cs typeface="Arial" charset="0"/>
              </a:rPr>
              <a:t>Ask person to repeat instructions back to you so you are sure they have understood</a:t>
            </a:r>
          </a:p>
          <a:p>
            <a:pPr eaLnBrk="1" hangingPunct="1">
              <a:lnSpc>
                <a:spcPts val="2800"/>
              </a:lnSpc>
              <a:defRPr/>
            </a:pPr>
            <a:endParaRPr lang="en-GB" sz="2800" dirty="0">
              <a:latin typeface="+mj-lt"/>
              <a:cs typeface="Arial" charset="0"/>
            </a:endParaRPr>
          </a:p>
          <a:p>
            <a:pPr marL="571500" indent="-571500" eaLnBrk="1" hangingPunct="1">
              <a:lnSpc>
                <a:spcPts val="2800"/>
              </a:lnSpc>
              <a:buFont typeface="Arial" pitchFamily="34" charset="0"/>
              <a:buChar char="•"/>
              <a:defRPr/>
            </a:pPr>
            <a:r>
              <a:rPr lang="en-GB" sz="2800" dirty="0">
                <a:latin typeface="+mj-lt"/>
                <a:cs typeface="Arial" charset="0"/>
              </a:rPr>
              <a:t>Ensure the  environment / work schedule is well structured</a:t>
            </a:r>
          </a:p>
        </p:txBody>
      </p:sp>
    </p:spTree>
    <p:extLst>
      <p:ext uri="{BB962C8B-B14F-4D97-AF65-F5344CB8AC3E}">
        <p14:creationId xmlns:p14="http://schemas.microsoft.com/office/powerpoint/2010/main" val="3678925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D77F909A-DBCE-46B7-AC65-4E85B706D800}"/>
              </a:ext>
            </a:extLst>
          </p:cNvPr>
          <p:cNvSpPr txBox="1"/>
          <p:nvPr/>
        </p:nvSpPr>
        <p:spPr>
          <a:xfrm>
            <a:off x="1151616" y="456053"/>
            <a:ext cx="9408920" cy="769441"/>
          </a:xfrm>
          <a:prstGeom prst="rect">
            <a:avLst/>
          </a:prstGeom>
          <a:noFill/>
        </p:spPr>
        <p:txBody>
          <a:bodyPr wrap="square" rtlCol="0">
            <a:spAutoFit/>
          </a:bodyPr>
          <a:lstStyle/>
          <a:p>
            <a:pPr algn="ctr"/>
            <a:r>
              <a:rPr lang="en-GB" sz="4400" dirty="0">
                <a:solidFill>
                  <a:srgbClr val="044F84"/>
                </a:solidFill>
              </a:rPr>
              <a:t>HOW TO HELP</a:t>
            </a:r>
          </a:p>
        </p:txBody>
      </p:sp>
      <p:sp>
        <p:nvSpPr>
          <p:cNvPr id="8" name="TextBox 7">
            <a:extLst>
              <a:ext uri="{FF2B5EF4-FFF2-40B4-BE49-F238E27FC236}">
                <a16:creationId xmlns:a16="http://schemas.microsoft.com/office/drawing/2014/main" xmlns="" id="{CC3B7C8F-4830-4AC5-B3F1-BCF7E2B3E5F9}"/>
              </a:ext>
            </a:extLst>
          </p:cNvPr>
          <p:cNvSpPr txBox="1"/>
          <p:nvPr/>
        </p:nvSpPr>
        <p:spPr>
          <a:xfrm>
            <a:off x="1229770" y="1362865"/>
            <a:ext cx="8569325" cy="3328988"/>
          </a:xfrm>
          <a:prstGeom prst="rect">
            <a:avLst/>
          </a:prstGeom>
          <a:noFill/>
        </p:spPr>
        <p:txBody>
          <a:bodyPr>
            <a:spAutoFit/>
          </a:bodyPr>
          <a:lstStyle/>
          <a:p>
            <a:pPr marL="571500" indent="-571500" eaLnBrk="1" hangingPunct="1">
              <a:lnSpc>
                <a:spcPts val="2800"/>
              </a:lnSpc>
              <a:buFont typeface="Arial" pitchFamily="34" charset="0"/>
              <a:buChar char="•"/>
              <a:defRPr/>
            </a:pPr>
            <a:r>
              <a:rPr lang="en-GB" sz="2800" dirty="0">
                <a:latin typeface="+mj-lt"/>
                <a:cs typeface="Arial" charset="0"/>
              </a:rPr>
              <a:t>Explain workplace/club etiquette and unwritten rules of the workplace/club</a:t>
            </a:r>
          </a:p>
          <a:p>
            <a:pPr eaLnBrk="1" hangingPunct="1">
              <a:lnSpc>
                <a:spcPts val="2800"/>
              </a:lnSpc>
              <a:defRPr/>
            </a:pPr>
            <a:endParaRPr lang="en-GB" sz="2800" dirty="0">
              <a:latin typeface="+mj-lt"/>
              <a:cs typeface="Arial" charset="0"/>
            </a:endParaRPr>
          </a:p>
          <a:p>
            <a:pPr marL="571500" indent="-571500" eaLnBrk="1" hangingPunct="1">
              <a:lnSpc>
                <a:spcPts val="2800"/>
              </a:lnSpc>
              <a:buFont typeface="Arial" pitchFamily="34" charset="0"/>
              <a:buChar char="•"/>
              <a:defRPr/>
            </a:pPr>
            <a:r>
              <a:rPr lang="en-GB" sz="2800" dirty="0">
                <a:latin typeface="+mj-lt"/>
                <a:cs typeface="Arial" charset="0"/>
              </a:rPr>
              <a:t>Provide sensitive, but direct feedback.  If a person completes a task incorrectly, do not allude to or imply any problems – instead explain tactfully, but clearly, why it is wrong, check they have understood and set out exactly what they should do instead.  Give positive feedback wherever appropriate</a:t>
            </a:r>
          </a:p>
        </p:txBody>
      </p:sp>
    </p:spTree>
    <p:extLst>
      <p:ext uri="{BB962C8B-B14F-4D97-AF65-F5344CB8AC3E}">
        <p14:creationId xmlns:p14="http://schemas.microsoft.com/office/powerpoint/2010/main" val="1250403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E6B06E66-B63F-4FD7-9E9E-6E1BB5AEBEFC}"/>
              </a:ext>
            </a:extLst>
          </p:cNvPr>
          <p:cNvSpPr txBox="1"/>
          <p:nvPr/>
        </p:nvSpPr>
        <p:spPr>
          <a:xfrm>
            <a:off x="1151616" y="456053"/>
            <a:ext cx="9408920" cy="769441"/>
          </a:xfrm>
          <a:prstGeom prst="rect">
            <a:avLst/>
          </a:prstGeom>
          <a:noFill/>
        </p:spPr>
        <p:txBody>
          <a:bodyPr wrap="square" rtlCol="0">
            <a:spAutoFit/>
          </a:bodyPr>
          <a:lstStyle/>
          <a:p>
            <a:pPr algn="ctr"/>
            <a:r>
              <a:rPr lang="en-GB" sz="4400" dirty="0">
                <a:solidFill>
                  <a:srgbClr val="044F84"/>
                </a:solidFill>
              </a:rPr>
              <a:t>HOW TO HELP</a:t>
            </a:r>
          </a:p>
        </p:txBody>
      </p:sp>
      <p:sp>
        <p:nvSpPr>
          <p:cNvPr id="8" name="TextBox 7">
            <a:extLst>
              <a:ext uri="{FF2B5EF4-FFF2-40B4-BE49-F238E27FC236}">
                <a16:creationId xmlns:a16="http://schemas.microsoft.com/office/drawing/2014/main" xmlns="" id="{A7470F4A-5CE0-406D-943B-971864640F4D}"/>
              </a:ext>
            </a:extLst>
          </p:cNvPr>
          <p:cNvSpPr txBox="1"/>
          <p:nvPr/>
        </p:nvSpPr>
        <p:spPr>
          <a:xfrm>
            <a:off x="1696460" y="1282260"/>
            <a:ext cx="8569325" cy="5119687"/>
          </a:xfrm>
          <a:prstGeom prst="rect">
            <a:avLst/>
          </a:prstGeom>
          <a:noFill/>
        </p:spPr>
        <p:txBody>
          <a:bodyPr>
            <a:spAutoFit/>
          </a:bodyPr>
          <a:lstStyle/>
          <a:p>
            <a:pPr marL="571500" indent="-571500" eaLnBrk="1" hangingPunct="1">
              <a:lnSpc>
                <a:spcPts val="2800"/>
              </a:lnSpc>
              <a:buFont typeface="Arial" pitchFamily="34" charset="0"/>
              <a:buChar char="•"/>
              <a:defRPr/>
            </a:pPr>
            <a:r>
              <a:rPr lang="en-GB" sz="2800" dirty="0">
                <a:latin typeface="+mj-lt"/>
                <a:cs typeface="Arial" charset="0"/>
              </a:rPr>
              <a:t>Provide reassurance in stressful situations.  People with ASD can be quite meticulous and can become anxious if their performance is not perfect</a:t>
            </a:r>
          </a:p>
          <a:p>
            <a:pPr eaLnBrk="1" hangingPunct="1">
              <a:lnSpc>
                <a:spcPts val="2800"/>
              </a:lnSpc>
              <a:defRPr/>
            </a:pPr>
            <a:endParaRPr lang="en-GB" sz="2800" dirty="0">
              <a:latin typeface="+mj-lt"/>
              <a:cs typeface="Arial" charset="0"/>
            </a:endParaRPr>
          </a:p>
          <a:p>
            <a:pPr marL="571500" indent="-571500" eaLnBrk="1" hangingPunct="1">
              <a:lnSpc>
                <a:spcPts val="2800"/>
              </a:lnSpc>
              <a:buFont typeface="Arial" pitchFamily="34" charset="0"/>
              <a:buChar char="•"/>
              <a:defRPr/>
            </a:pPr>
            <a:r>
              <a:rPr lang="en-GB" sz="2800" dirty="0">
                <a:latin typeface="+mj-lt"/>
                <a:cs typeface="Arial" charset="0"/>
              </a:rPr>
              <a:t>They may become very stressed in a situation such as IT failure</a:t>
            </a:r>
          </a:p>
          <a:p>
            <a:pPr eaLnBrk="1" hangingPunct="1">
              <a:lnSpc>
                <a:spcPts val="2800"/>
              </a:lnSpc>
              <a:defRPr/>
            </a:pPr>
            <a:endParaRPr lang="en-GB" sz="2800" dirty="0">
              <a:latin typeface="+mj-lt"/>
              <a:cs typeface="Arial" charset="0"/>
            </a:endParaRPr>
          </a:p>
          <a:p>
            <a:pPr marL="571500" indent="-571500" eaLnBrk="1" hangingPunct="1">
              <a:lnSpc>
                <a:spcPts val="2800"/>
              </a:lnSpc>
              <a:buFont typeface="Arial" pitchFamily="34" charset="0"/>
              <a:buChar char="•"/>
              <a:defRPr/>
            </a:pPr>
            <a:r>
              <a:rPr lang="en-GB" sz="2800" dirty="0">
                <a:latin typeface="+mj-lt"/>
                <a:cs typeface="Arial" charset="0"/>
              </a:rPr>
              <a:t>Help by providing concrete solutions to these situations, e.g. if the photocopier breaks down, use the one on the 3</a:t>
            </a:r>
            <a:r>
              <a:rPr lang="en-GB" sz="2800" baseline="30000" dirty="0">
                <a:latin typeface="+mj-lt"/>
                <a:cs typeface="Arial" charset="0"/>
              </a:rPr>
              <a:t>rd</a:t>
            </a:r>
            <a:r>
              <a:rPr lang="en-GB" sz="2800" dirty="0">
                <a:latin typeface="+mj-lt"/>
                <a:cs typeface="Arial" charset="0"/>
              </a:rPr>
              <a:t> floor, or reassure the person that if they arrive late due to transport problems or other unpreventable factors, that this is not a problem</a:t>
            </a:r>
          </a:p>
        </p:txBody>
      </p:sp>
    </p:spTree>
    <p:extLst>
      <p:ext uri="{BB962C8B-B14F-4D97-AF65-F5344CB8AC3E}">
        <p14:creationId xmlns:p14="http://schemas.microsoft.com/office/powerpoint/2010/main" val="870003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D77F909A-DBCE-46B7-AC65-4E85B706D800}"/>
              </a:ext>
            </a:extLst>
          </p:cNvPr>
          <p:cNvSpPr txBox="1"/>
          <p:nvPr/>
        </p:nvSpPr>
        <p:spPr>
          <a:xfrm>
            <a:off x="1151616" y="456053"/>
            <a:ext cx="9408920" cy="769441"/>
          </a:xfrm>
          <a:prstGeom prst="rect">
            <a:avLst/>
          </a:prstGeom>
          <a:noFill/>
        </p:spPr>
        <p:txBody>
          <a:bodyPr wrap="square" rtlCol="0">
            <a:spAutoFit/>
          </a:bodyPr>
          <a:lstStyle/>
          <a:p>
            <a:pPr algn="ctr"/>
            <a:r>
              <a:rPr lang="en-GB" sz="4400" dirty="0">
                <a:solidFill>
                  <a:srgbClr val="044F84"/>
                </a:solidFill>
              </a:rPr>
              <a:t>HOW TO COMMUNICATE</a:t>
            </a:r>
          </a:p>
        </p:txBody>
      </p:sp>
      <p:sp>
        <p:nvSpPr>
          <p:cNvPr id="8" name="TextBox 7">
            <a:extLst>
              <a:ext uri="{FF2B5EF4-FFF2-40B4-BE49-F238E27FC236}">
                <a16:creationId xmlns:a16="http://schemas.microsoft.com/office/drawing/2014/main" xmlns="" id="{CC3B7C8F-4830-4AC5-B3F1-BCF7E2B3E5F9}"/>
              </a:ext>
            </a:extLst>
          </p:cNvPr>
          <p:cNvSpPr txBox="1"/>
          <p:nvPr/>
        </p:nvSpPr>
        <p:spPr>
          <a:xfrm>
            <a:off x="1217155" y="1166202"/>
            <a:ext cx="9277841" cy="5119350"/>
          </a:xfrm>
          <a:prstGeom prst="rect">
            <a:avLst/>
          </a:prstGeom>
          <a:noFill/>
        </p:spPr>
        <p:txBody>
          <a:bodyPr wrap="square">
            <a:spAutoFit/>
          </a:bodyPr>
          <a:lstStyle/>
          <a:p>
            <a:pPr marL="571500" indent="-571500" eaLnBrk="1" hangingPunct="1">
              <a:lnSpc>
                <a:spcPts val="2800"/>
              </a:lnSpc>
              <a:buFont typeface="Arial" pitchFamily="34" charset="0"/>
              <a:buChar char="•"/>
              <a:defRPr/>
            </a:pPr>
            <a:r>
              <a:rPr lang="en-GB" sz="2800" dirty="0">
                <a:latin typeface="+mj-lt"/>
                <a:cs typeface="Arial" charset="0"/>
              </a:rPr>
              <a:t>Speak slowly, simply and at a normal volume</a:t>
            </a:r>
          </a:p>
          <a:p>
            <a:pPr marL="571500" indent="-571500" eaLnBrk="1" hangingPunct="1">
              <a:lnSpc>
                <a:spcPts val="2800"/>
              </a:lnSpc>
              <a:buFont typeface="Arial" pitchFamily="34" charset="0"/>
              <a:buChar char="•"/>
              <a:defRPr/>
            </a:pPr>
            <a:endParaRPr lang="en-GB" sz="2800" dirty="0">
              <a:latin typeface="+mj-lt"/>
              <a:cs typeface="Arial" charset="0"/>
            </a:endParaRPr>
          </a:p>
          <a:p>
            <a:pPr marL="571500" indent="-571500" eaLnBrk="1" hangingPunct="1">
              <a:lnSpc>
                <a:spcPts val="2800"/>
              </a:lnSpc>
              <a:buFont typeface="Arial" pitchFamily="34" charset="0"/>
              <a:buChar char="•"/>
              <a:defRPr/>
            </a:pPr>
            <a:r>
              <a:rPr lang="en-GB" sz="2800" dirty="0">
                <a:latin typeface="+mj-lt"/>
                <a:cs typeface="Arial" charset="0"/>
              </a:rPr>
              <a:t>Avoid broad open-ended questions</a:t>
            </a:r>
          </a:p>
          <a:p>
            <a:pPr marL="571500" indent="-571500" eaLnBrk="1" hangingPunct="1">
              <a:lnSpc>
                <a:spcPts val="2800"/>
              </a:lnSpc>
              <a:buFont typeface="Arial" pitchFamily="34" charset="0"/>
              <a:buChar char="•"/>
              <a:defRPr/>
            </a:pPr>
            <a:endParaRPr lang="en-GB" sz="2800" dirty="0">
              <a:latin typeface="+mj-lt"/>
              <a:cs typeface="Arial" charset="0"/>
            </a:endParaRPr>
          </a:p>
          <a:p>
            <a:pPr marL="571500" indent="-571500" eaLnBrk="1" hangingPunct="1">
              <a:lnSpc>
                <a:spcPts val="2800"/>
              </a:lnSpc>
              <a:buFont typeface="Arial" pitchFamily="34" charset="0"/>
              <a:buChar char="•"/>
              <a:defRPr/>
            </a:pPr>
            <a:r>
              <a:rPr lang="en-GB" sz="2800" dirty="0">
                <a:latin typeface="+mj-lt"/>
                <a:cs typeface="Arial" charset="0"/>
              </a:rPr>
              <a:t>Avoid standing too close</a:t>
            </a:r>
          </a:p>
          <a:p>
            <a:pPr marL="571500" indent="-571500" eaLnBrk="1" hangingPunct="1">
              <a:lnSpc>
                <a:spcPts val="2800"/>
              </a:lnSpc>
              <a:buFont typeface="Arial" pitchFamily="34" charset="0"/>
              <a:buChar char="•"/>
              <a:defRPr/>
            </a:pPr>
            <a:endParaRPr lang="en-GB" sz="2800" dirty="0">
              <a:latin typeface="+mj-lt"/>
              <a:cs typeface="Arial" charset="0"/>
            </a:endParaRPr>
          </a:p>
          <a:p>
            <a:pPr marL="571500" indent="-571500" eaLnBrk="1" hangingPunct="1">
              <a:lnSpc>
                <a:spcPts val="2800"/>
              </a:lnSpc>
              <a:buFont typeface="Arial" pitchFamily="34" charset="0"/>
              <a:buChar char="•"/>
              <a:defRPr/>
            </a:pPr>
            <a:r>
              <a:rPr lang="en-GB" sz="2800" dirty="0">
                <a:latin typeface="+mj-lt"/>
                <a:cs typeface="Arial" charset="0"/>
              </a:rPr>
              <a:t>Avoid slang, idioms, sarcasm and humour</a:t>
            </a:r>
          </a:p>
          <a:p>
            <a:pPr marL="571500" indent="-571500" eaLnBrk="1" hangingPunct="1">
              <a:lnSpc>
                <a:spcPts val="2800"/>
              </a:lnSpc>
              <a:buFont typeface="Arial" pitchFamily="34" charset="0"/>
              <a:buChar char="•"/>
              <a:defRPr/>
            </a:pPr>
            <a:endParaRPr lang="en-GB" sz="2800" dirty="0">
              <a:latin typeface="+mj-lt"/>
              <a:cs typeface="Arial" charset="0"/>
            </a:endParaRPr>
          </a:p>
          <a:p>
            <a:pPr marL="571500" indent="-571500" eaLnBrk="1" hangingPunct="1">
              <a:lnSpc>
                <a:spcPts val="2800"/>
              </a:lnSpc>
              <a:buFont typeface="Arial" pitchFamily="34" charset="0"/>
              <a:buChar char="•"/>
              <a:defRPr/>
            </a:pPr>
            <a:r>
              <a:rPr lang="en-GB" sz="2800" dirty="0">
                <a:latin typeface="+mj-lt"/>
                <a:cs typeface="Arial" charset="0"/>
              </a:rPr>
              <a:t>Don’t worry if the person isn’t making eye contact</a:t>
            </a:r>
          </a:p>
          <a:p>
            <a:pPr marL="571500" indent="-571500" eaLnBrk="1" hangingPunct="1">
              <a:lnSpc>
                <a:spcPts val="2800"/>
              </a:lnSpc>
              <a:buFont typeface="Arial" pitchFamily="34" charset="0"/>
              <a:buChar char="•"/>
              <a:defRPr/>
            </a:pPr>
            <a:endParaRPr lang="en-GB" sz="2800" dirty="0">
              <a:latin typeface="+mj-lt"/>
              <a:cs typeface="Arial" charset="0"/>
            </a:endParaRPr>
          </a:p>
          <a:p>
            <a:pPr marL="571500" indent="-571500" eaLnBrk="1" hangingPunct="1">
              <a:lnSpc>
                <a:spcPts val="2800"/>
              </a:lnSpc>
              <a:buFont typeface="Arial" pitchFamily="34" charset="0"/>
              <a:buChar char="•"/>
              <a:defRPr/>
            </a:pPr>
            <a:r>
              <a:rPr lang="en-GB" sz="2800" dirty="0">
                <a:latin typeface="+mj-lt"/>
                <a:cs typeface="Arial" charset="0"/>
              </a:rPr>
              <a:t>Avoid touching them unexpectedly</a:t>
            </a:r>
          </a:p>
          <a:p>
            <a:pPr marL="571500" indent="-571500" eaLnBrk="1" hangingPunct="1">
              <a:lnSpc>
                <a:spcPts val="2800"/>
              </a:lnSpc>
              <a:buFont typeface="Arial" pitchFamily="34" charset="0"/>
              <a:buChar char="•"/>
              <a:defRPr/>
            </a:pPr>
            <a:endParaRPr lang="en-GB" sz="2800" dirty="0">
              <a:latin typeface="+mj-lt"/>
              <a:cs typeface="Arial" charset="0"/>
            </a:endParaRPr>
          </a:p>
          <a:p>
            <a:pPr marL="571500" indent="-571500" eaLnBrk="1" hangingPunct="1">
              <a:lnSpc>
                <a:spcPts val="2800"/>
              </a:lnSpc>
              <a:buFont typeface="Arial" pitchFamily="34" charset="0"/>
              <a:buChar char="•"/>
              <a:defRPr/>
            </a:pPr>
            <a:r>
              <a:rPr lang="en-GB" sz="2800" dirty="0">
                <a:latin typeface="+mj-lt"/>
                <a:cs typeface="Arial" charset="0"/>
              </a:rPr>
              <a:t>A employee with Autism isn’t intentionally trying to be rude or impolite.</a:t>
            </a:r>
          </a:p>
        </p:txBody>
      </p:sp>
    </p:spTree>
    <p:extLst>
      <p:ext uri="{BB962C8B-B14F-4D97-AF65-F5344CB8AC3E}">
        <p14:creationId xmlns:p14="http://schemas.microsoft.com/office/powerpoint/2010/main" val="3924674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E6B06E66-B63F-4FD7-9E9E-6E1BB5AEBEFC}"/>
              </a:ext>
            </a:extLst>
          </p:cNvPr>
          <p:cNvSpPr txBox="1"/>
          <p:nvPr/>
        </p:nvSpPr>
        <p:spPr>
          <a:xfrm>
            <a:off x="1151616" y="456053"/>
            <a:ext cx="9408920" cy="1446550"/>
          </a:xfrm>
          <a:prstGeom prst="rect">
            <a:avLst/>
          </a:prstGeom>
          <a:noFill/>
        </p:spPr>
        <p:txBody>
          <a:bodyPr wrap="square" rtlCol="0">
            <a:spAutoFit/>
          </a:bodyPr>
          <a:lstStyle/>
          <a:p>
            <a:pPr algn="ctr"/>
            <a:r>
              <a:rPr lang="en-GB" sz="4400" dirty="0">
                <a:solidFill>
                  <a:srgbClr val="044F84"/>
                </a:solidFill>
              </a:rPr>
              <a:t>Positive characteristics of an employee with Autistic Spectrum Conditions</a:t>
            </a:r>
          </a:p>
        </p:txBody>
      </p:sp>
      <p:sp>
        <p:nvSpPr>
          <p:cNvPr id="2" name="TextBox 1">
            <a:extLst>
              <a:ext uri="{FF2B5EF4-FFF2-40B4-BE49-F238E27FC236}">
                <a16:creationId xmlns:a16="http://schemas.microsoft.com/office/drawing/2014/main" xmlns="" id="{AB460F9B-ABC3-417E-A7C3-5BD4E7F90471}"/>
              </a:ext>
            </a:extLst>
          </p:cNvPr>
          <p:cNvSpPr txBox="1"/>
          <p:nvPr/>
        </p:nvSpPr>
        <p:spPr>
          <a:xfrm>
            <a:off x="1151616" y="2072237"/>
            <a:ext cx="9027947" cy="3785652"/>
          </a:xfrm>
          <a:prstGeom prst="rect">
            <a:avLst/>
          </a:prstGeom>
          <a:noFill/>
        </p:spPr>
        <p:txBody>
          <a:bodyPr wrap="square" rtlCol="0">
            <a:spAutoFit/>
          </a:bodyPr>
          <a:lstStyle/>
          <a:p>
            <a:pPr marL="285750" indent="-285750">
              <a:buFont typeface="Arial" panose="020B0604020202020204" pitchFamily="34" charset="0"/>
              <a:buChar char="•"/>
            </a:pPr>
            <a:r>
              <a:rPr lang="en-GB" sz="2400" dirty="0"/>
              <a:t>Conscientious, reliable and honest</a:t>
            </a:r>
          </a:p>
          <a:p>
            <a:pPr marL="285750" indent="-285750">
              <a:buFont typeface="Arial" panose="020B0604020202020204" pitchFamily="34" charset="0"/>
              <a:buChar char="•"/>
            </a:pPr>
            <a:r>
              <a:rPr lang="en-GB" sz="2400" dirty="0"/>
              <a:t>Enthusiastic and have a propensity for research, thus developing a broad and deep knowledge in areas of interest</a:t>
            </a:r>
          </a:p>
          <a:p>
            <a:pPr marL="285750" indent="-285750">
              <a:buFont typeface="Arial" panose="020B0604020202020204" pitchFamily="34" charset="0"/>
              <a:buChar char="•"/>
            </a:pPr>
            <a:r>
              <a:rPr lang="en-GB" sz="2400" dirty="0"/>
              <a:t>Not inclined to lie or be a social manipulator</a:t>
            </a:r>
          </a:p>
          <a:p>
            <a:pPr marL="285750" indent="-285750">
              <a:buFont typeface="Arial" panose="020B0604020202020204" pitchFamily="34" charset="0"/>
              <a:buChar char="•"/>
            </a:pPr>
            <a:r>
              <a:rPr lang="en-GB" sz="2400" dirty="0"/>
              <a:t>Persistent – when set on doing something, it will be seen through</a:t>
            </a:r>
          </a:p>
          <a:p>
            <a:pPr marL="285750" indent="-285750">
              <a:buFont typeface="Arial" panose="020B0604020202020204" pitchFamily="34" charset="0"/>
              <a:buChar char="•"/>
            </a:pPr>
            <a:r>
              <a:rPr lang="en-GB" sz="2400" dirty="0"/>
              <a:t>Have highly original perspective on problem solving</a:t>
            </a:r>
          </a:p>
          <a:p>
            <a:pPr marL="285750" indent="-285750">
              <a:buFont typeface="Arial" panose="020B0604020202020204" pitchFamily="34" charset="0"/>
              <a:buChar char="•"/>
            </a:pPr>
            <a:r>
              <a:rPr lang="en-GB" sz="2400" dirty="0"/>
              <a:t>Can recall fine details others may miss</a:t>
            </a:r>
          </a:p>
          <a:p>
            <a:pPr marL="285750" indent="-285750">
              <a:buFont typeface="Arial" panose="020B0604020202020204" pitchFamily="34" charset="0"/>
              <a:buChar char="•"/>
            </a:pPr>
            <a:r>
              <a:rPr lang="en-GB" sz="2400" dirty="0"/>
              <a:t>Good work ethic</a:t>
            </a:r>
          </a:p>
          <a:p>
            <a:pPr marL="285750" indent="-285750">
              <a:buFont typeface="Arial" panose="020B0604020202020204" pitchFamily="34" charset="0"/>
              <a:buChar char="•"/>
            </a:pPr>
            <a:r>
              <a:rPr lang="en-GB" sz="2400" dirty="0"/>
              <a:t>Exceptional memory</a:t>
            </a:r>
          </a:p>
          <a:p>
            <a:pPr marL="285750" indent="-285750">
              <a:buFont typeface="Arial" panose="020B0604020202020204" pitchFamily="34" charset="0"/>
              <a:buChar char="•"/>
            </a:pPr>
            <a:r>
              <a:rPr lang="en-GB" sz="2400" dirty="0"/>
              <a:t>Pay attention to detail</a:t>
            </a:r>
          </a:p>
        </p:txBody>
      </p:sp>
    </p:spTree>
    <p:extLst>
      <p:ext uri="{BB962C8B-B14F-4D97-AF65-F5344CB8AC3E}">
        <p14:creationId xmlns:p14="http://schemas.microsoft.com/office/powerpoint/2010/main" val="22585082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itting at a desk with a computer&#10;&#10;Description generated with high confidence">
            <a:extLst>
              <a:ext uri="{FF2B5EF4-FFF2-40B4-BE49-F238E27FC236}">
                <a16:creationId xmlns:a16="http://schemas.microsoft.com/office/drawing/2014/main" xmlns="" id="{17137E27-AF55-4C00-8A11-12524C225C65}"/>
              </a:ext>
            </a:extLst>
          </p:cNvPr>
          <p:cNvPicPr>
            <a:picLocks noChangeAspect="1"/>
          </p:cNvPicPr>
          <p:nvPr/>
        </p:nvPicPr>
        <p:blipFill>
          <a:blip r:embed="rId2"/>
          <a:stretch>
            <a:fillRect/>
          </a:stretch>
        </p:blipFill>
        <p:spPr>
          <a:xfrm>
            <a:off x="1524000" y="0"/>
            <a:ext cx="9144000" cy="6858000"/>
          </a:xfrm>
          <a:prstGeom prst="rect">
            <a:avLst/>
          </a:prstGeom>
        </p:spPr>
      </p:pic>
      <p:sp>
        <p:nvSpPr>
          <p:cNvPr id="5" name="Rectangle 4">
            <a:extLst>
              <a:ext uri="{FF2B5EF4-FFF2-40B4-BE49-F238E27FC236}">
                <a16:creationId xmlns:a16="http://schemas.microsoft.com/office/drawing/2014/main" xmlns="" id="{30948705-CA43-4E3D-A2F8-547A8A6A80AE}"/>
              </a:ext>
            </a:extLst>
          </p:cNvPr>
          <p:cNvSpPr/>
          <p:nvPr/>
        </p:nvSpPr>
        <p:spPr>
          <a:xfrm>
            <a:off x="1577027" y="26514"/>
            <a:ext cx="9040459" cy="6766152"/>
          </a:xfrm>
          <a:prstGeom prst="rect">
            <a:avLst/>
          </a:prstGeom>
          <a:gradFill>
            <a:gsLst>
              <a:gs pos="0">
                <a:schemeClr val="bg1"/>
              </a:gs>
              <a:gs pos="100000">
                <a:schemeClr val="bg1">
                  <a:alpha val="6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88"/>
          </a:p>
        </p:txBody>
      </p:sp>
      <p:sp>
        <p:nvSpPr>
          <p:cNvPr id="10" name="Rectangle 9">
            <a:extLst>
              <a:ext uri="{FF2B5EF4-FFF2-40B4-BE49-F238E27FC236}">
                <a16:creationId xmlns:a16="http://schemas.microsoft.com/office/drawing/2014/main" xmlns="" id="{0FAF5C94-8FE3-4EDF-863C-535C6836F101}"/>
              </a:ext>
            </a:extLst>
          </p:cNvPr>
          <p:cNvSpPr/>
          <p:nvPr/>
        </p:nvSpPr>
        <p:spPr>
          <a:xfrm>
            <a:off x="2106486" y="-20771"/>
            <a:ext cx="8014378" cy="779060"/>
          </a:xfrm>
          <a:prstGeom prst="rect">
            <a:avLst/>
          </a:prstGeom>
          <a:noFill/>
        </p:spPr>
        <p:txBody>
          <a:bodyPr wrap="square" lIns="85725" tIns="42863" rIns="85725" bIns="42863">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500" b="1" spc="47" dirty="0">
                <a:ln w="11430">
                  <a:solidFill>
                    <a:schemeClr val="tx1"/>
                  </a:solidFill>
                </a:ln>
                <a:solidFill>
                  <a:srgbClr val="FF0000"/>
                </a:solidFill>
                <a:effectLst>
                  <a:outerShdw blurRad="76200" dist="50800" dir="5400000" algn="tl" rotWithShape="0">
                    <a:srgbClr val="000000">
                      <a:alpha val="65000"/>
                    </a:srgbClr>
                  </a:outerShdw>
                </a:effectLst>
              </a:rPr>
              <a:t>Myths and Misconceptions</a:t>
            </a:r>
          </a:p>
        </p:txBody>
      </p:sp>
      <p:grpSp>
        <p:nvGrpSpPr>
          <p:cNvPr id="12" name="Group 11">
            <a:extLst>
              <a:ext uri="{FF2B5EF4-FFF2-40B4-BE49-F238E27FC236}">
                <a16:creationId xmlns:a16="http://schemas.microsoft.com/office/drawing/2014/main" xmlns="" id="{BF7C1239-E861-4FB7-A613-21E8FEBA784C}"/>
              </a:ext>
            </a:extLst>
          </p:cNvPr>
          <p:cNvGrpSpPr/>
          <p:nvPr/>
        </p:nvGrpSpPr>
        <p:grpSpPr>
          <a:xfrm>
            <a:off x="1813651" y="274864"/>
            <a:ext cx="2740402" cy="2740402"/>
            <a:chOff x="1988519" y="2479449"/>
            <a:chExt cx="2923095" cy="2923095"/>
          </a:xfrm>
        </p:grpSpPr>
        <p:pic>
          <p:nvPicPr>
            <p:cNvPr id="14" name="Picture 13">
              <a:extLst>
                <a:ext uri="{FF2B5EF4-FFF2-40B4-BE49-F238E27FC236}">
                  <a16:creationId xmlns:a16="http://schemas.microsoft.com/office/drawing/2014/main" xmlns="" id="{A4F05230-F8AB-457C-B813-F27D7C99D0D2}"/>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Lst>
            </a:blip>
            <a:stretch>
              <a:fillRect/>
            </a:stretch>
          </p:blipFill>
          <p:spPr>
            <a:xfrm rot="20840767">
              <a:off x="1988519" y="2479449"/>
              <a:ext cx="2923095" cy="2923095"/>
            </a:xfrm>
            <a:prstGeom prst="rect">
              <a:avLst/>
            </a:prstGeom>
          </p:spPr>
        </p:pic>
        <p:sp>
          <p:nvSpPr>
            <p:cNvPr id="15" name="TextBox 14">
              <a:extLst>
                <a:ext uri="{FF2B5EF4-FFF2-40B4-BE49-F238E27FC236}">
                  <a16:creationId xmlns:a16="http://schemas.microsoft.com/office/drawing/2014/main" xmlns="" id="{F8B827C5-23AB-40A0-824E-B40AD753113F}"/>
                </a:ext>
              </a:extLst>
            </p:cNvPr>
            <p:cNvSpPr txBox="1"/>
            <p:nvPr/>
          </p:nvSpPr>
          <p:spPr>
            <a:xfrm rot="21011784">
              <a:off x="2248148" y="3614751"/>
              <a:ext cx="2403835" cy="652486"/>
            </a:xfrm>
            <a:prstGeom prst="rect">
              <a:avLst/>
            </a:prstGeom>
            <a:noFill/>
          </p:spPr>
          <p:txBody>
            <a:bodyPr wrap="square" rtlCol="0">
              <a:spAutoFit/>
            </a:bodyPr>
            <a:lstStyle/>
            <a:p>
              <a:pPr algn="ctr"/>
              <a:r>
                <a:rPr lang="en-GB" sz="3375" b="1" dirty="0">
                  <a:solidFill>
                    <a:srgbClr val="FF0000"/>
                  </a:solidFill>
                  <a:latin typeface="Informal Roman" panose="030604020304060B0204" pitchFamily="66" charset="0"/>
                </a:rPr>
                <a:t>Misconception</a:t>
              </a:r>
            </a:p>
          </p:txBody>
        </p:sp>
      </p:grpSp>
      <p:grpSp>
        <p:nvGrpSpPr>
          <p:cNvPr id="16" name="Group 15">
            <a:extLst>
              <a:ext uri="{FF2B5EF4-FFF2-40B4-BE49-F238E27FC236}">
                <a16:creationId xmlns:a16="http://schemas.microsoft.com/office/drawing/2014/main" xmlns="" id="{ED92877E-DBFA-4016-890C-AAE6ED7C5938}"/>
              </a:ext>
            </a:extLst>
          </p:cNvPr>
          <p:cNvGrpSpPr/>
          <p:nvPr/>
        </p:nvGrpSpPr>
        <p:grpSpPr>
          <a:xfrm>
            <a:off x="3642718" y="1715154"/>
            <a:ext cx="6539559" cy="1997304"/>
            <a:chOff x="2261553" y="1829497"/>
            <a:chExt cx="6975530" cy="2130458"/>
          </a:xfrm>
        </p:grpSpPr>
        <p:pic>
          <p:nvPicPr>
            <p:cNvPr id="17" name="Picture 16">
              <a:extLst>
                <a:ext uri="{FF2B5EF4-FFF2-40B4-BE49-F238E27FC236}">
                  <a16:creationId xmlns:a16="http://schemas.microsoft.com/office/drawing/2014/main" xmlns="" id="{C8F3104F-97E1-4821-8944-6C22939DE9C9}"/>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Lst>
            </a:blip>
            <a:srcRect t="33274" b="33630"/>
            <a:stretch/>
          </p:blipFill>
          <p:spPr>
            <a:xfrm>
              <a:off x="2261553" y="1829497"/>
              <a:ext cx="6975530" cy="2130458"/>
            </a:xfrm>
            <a:prstGeom prst="rect">
              <a:avLst/>
            </a:prstGeom>
          </p:spPr>
        </p:pic>
        <p:sp>
          <p:nvSpPr>
            <p:cNvPr id="18" name="TextBox 17">
              <a:extLst>
                <a:ext uri="{FF2B5EF4-FFF2-40B4-BE49-F238E27FC236}">
                  <a16:creationId xmlns:a16="http://schemas.microsoft.com/office/drawing/2014/main" xmlns="" id="{D03B247C-1589-4272-9820-4BFCEEA3B1F0}"/>
                </a:ext>
              </a:extLst>
            </p:cNvPr>
            <p:cNvSpPr txBox="1"/>
            <p:nvPr/>
          </p:nvSpPr>
          <p:spPr>
            <a:xfrm>
              <a:off x="2347274" y="2277834"/>
              <a:ext cx="6693031" cy="1206484"/>
            </a:xfrm>
            <a:prstGeom prst="rect">
              <a:avLst/>
            </a:prstGeom>
            <a:noFill/>
          </p:spPr>
          <p:txBody>
            <a:bodyPr wrap="square" rtlCol="0">
              <a:spAutoFit/>
            </a:bodyPr>
            <a:lstStyle/>
            <a:p>
              <a:pPr algn="ctr"/>
              <a:r>
                <a:rPr lang="en-GB" sz="2250" dirty="0"/>
                <a:t>“Employing a person with a  disability will affect my organisation’s productivity and financial performance.”</a:t>
              </a:r>
            </a:p>
          </p:txBody>
        </p:sp>
      </p:grpSp>
      <p:grpSp>
        <p:nvGrpSpPr>
          <p:cNvPr id="19" name="Group 18">
            <a:extLst>
              <a:ext uri="{FF2B5EF4-FFF2-40B4-BE49-F238E27FC236}">
                <a16:creationId xmlns:a16="http://schemas.microsoft.com/office/drawing/2014/main" xmlns="" id="{56A5D1E4-C78A-428D-8A95-EFD5F826B493}"/>
              </a:ext>
            </a:extLst>
          </p:cNvPr>
          <p:cNvGrpSpPr/>
          <p:nvPr/>
        </p:nvGrpSpPr>
        <p:grpSpPr>
          <a:xfrm>
            <a:off x="1813649" y="3022411"/>
            <a:ext cx="2740402" cy="2740402"/>
            <a:chOff x="1988519" y="2479449"/>
            <a:chExt cx="2923095" cy="2923095"/>
          </a:xfrm>
        </p:grpSpPr>
        <p:pic>
          <p:nvPicPr>
            <p:cNvPr id="20" name="Picture 19">
              <a:extLst>
                <a:ext uri="{FF2B5EF4-FFF2-40B4-BE49-F238E27FC236}">
                  <a16:creationId xmlns:a16="http://schemas.microsoft.com/office/drawing/2014/main" xmlns="" id="{18548017-48B6-4BF9-88BD-6B94469BA400}"/>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Lst>
            </a:blip>
            <a:stretch>
              <a:fillRect/>
            </a:stretch>
          </p:blipFill>
          <p:spPr>
            <a:xfrm rot="20840767">
              <a:off x="1988519" y="2479449"/>
              <a:ext cx="2923095" cy="2923095"/>
            </a:xfrm>
            <a:prstGeom prst="rect">
              <a:avLst/>
            </a:prstGeom>
          </p:spPr>
        </p:pic>
        <p:sp>
          <p:nvSpPr>
            <p:cNvPr id="21" name="TextBox 20">
              <a:extLst>
                <a:ext uri="{FF2B5EF4-FFF2-40B4-BE49-F238E27FC236}">
                  <a16:creationId xmlns:a16="http://schemas.microsoft.com/office/drawing/2014/main" xmlns="" id="{8E1F5AF3-F50D-4285-A0CA-1D8C64A985D3}"/>
                </a:ext>
              </a:extLst>
            </p:cNvPr>
            <p:cNvSpPr txBox="1"/>
            <p:nvPr/>
          </p:nvSpPr>
          <p:spPr>
            <a:xfrm rot="21011784">
              <a:off x="2248148" y="3614751"/>
              <a:ext cx="2403835" cy="652486"/>
            </a:xfrm>
            <a:prstGeom prst="rect">
              <a:avLst/>
            </a:prstGeom>
            <a:noFill/>
          </p:spPr>
          <p:txBody>
            <a:bodyPr wrap="square" rtlCol="0">
              <a:spAutoFit/>
            </a:bodyPr>
            <a:lstStyle/>
            <a:p>
              <a:pPr algn="ctr"/>
              <a:r>
                <a:rPr lang="en-GB" sz="3375" b="1" dirty="0">
                  <a:solidFill>
                    <a:srgbClr val="FF0000"/>
                  </a:solidFill>
                  <a:latin typeface="Informal Roman" panose="030604020304060B0204" pitchFamily="66" charset="0"/>
                </a:rPr>
                <a:t>In Reality</a:t>
              </a:r>
            </a:p>
          </p:txBody>
        </p:sp>
      </p:grpSp>
      <p:grpSp>
        <p:nvGrpSpPr>
          <p:cNvPr id="22" name="Group 21">
            <a:extLst>
              <a:ext uri="{FF2B5EF4-FFF2-40B4-BE49-F238E27FC236}">
                <a16:creationId xmlns:a16="http://schemas.microsoft.com/office/drawing/2014/main" xmlns="" id="{18897546-B227-4E7F-A306-9246DB756067}"/>
              </a:ext>
            </a:extLst>
          </p:cNvPr>
          <p:cNvGrpSpPr/>
          <p:nvPr/>
        </p:nvGrpSpPr>
        <p:grpSpPr>
          <a:xfrm>
            <a:off x="3775139" y="4418097"/>
            <a:ext cx="6539559" cy="1681081"/>
            <a:chOff x="2402802" y="4712636"/>
            <a:chExt cx="6975530" cy="1793153"/>
          </a:xfrm>
        </p:grpSpPr>
        <p:pic>
          <p:nvPicPr>
            <p:cNvPr id="23" name="Picture 22">
              <a:extLst>
                <a:ext uri="{FF2B5EF4-FFF2-40B4-BE49-F238E27FC236}">
                  <a16:creationId xmlns:a16="http://schemas.microsoft.com/office/drawing/2014/main" xmlns="" id="{6E16F923-CB7E-4393-9153-E9AA1260FFAC}"/>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Lst>
            </a:blip>
            <a:srcRect t="33274" b="33630"/>
            <a:stretch/>
          </p:blipFill>
          <p:spPr>
            <a:xfrm>
              <a:off x="2402802" y="4712636"/>
              <a:ext cx="6975530" cy="1793153"/>
            </a:xfrm>
            <a:prstGeom prst="rect">
              <a:avLst/>
            </a:prstGeom>
          </p:spPr>
        </p:pic>
        <p:sp>
          <p:nvSpPr>
            <p:cNvPr id="24" name="TextBox 23">
              <a:extLst>
                <a:ext uri="{FF2B5EF4-FFF2-40B4-BE49-F238E27FC236}">
                  <a16:creationId xmlns:a16="http://schemas.microsoft.com/office/drawing/2014/main" xmlns="" id="{35D6B068-B120-412E-910A-6238E7C649E6}"/>
                </a:ext>
              </a:extLst>
            </p:cNvPr>
            <p:cNvSpPr txBox="1"/>
            <p:nvPr/>
          </p:nvSpPr>
          <p:spPr>
            <a:xfrm>
              <a:off x="2525353" y="5190242"/>
              <a:ext cx="6693031" cy="837152"/>
            </a:xfrm>
            <a:prstGeom prst="rect">
              <a:avLst/>
            </a:prstGeom>
            <a:noFill/>
          </p:spPr>
          <p:txBody>
            <a:bodyPr wrap="square" rtlCol="0">
              <a:spAutoFit/>
            </a:bodyPr>
            <a:lstStyle/>
            <a:p>
              <a:pPr algn="ctr"/>
              <a:r>
                <a:rPr lang="en-GB" sz="2250" dirty="0"/>
                <a:t>People with disabilities can bring economic benefits which can save time and money</a:t>
              </a:r>
            </a:p>
          </p:txBody>
        </p:sp>
      </p:grpSp>
    </p:spTree>
    <p:extLst>
      <p:ext uri="{BB962C8B-B14F-4D97-AF65-F5344CB8AC3E}">
        <p14:creationId xmlns:p14="http://schemas.microsoft.com/office/powerpoint/2010/main" val="111253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left)">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left)">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left)">
                                      <p:cBhvr>
                                        <p:cTn id="3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DE019C96-B17A-4F81-A842-CFD51522756B}"/>
              </a:ext>
            </a:extLst>
          </p:cNvPr>
          <p:cNvSpPr txBox="1"/>
          <p:nvPr/>
        </p:nvSpPr>
        <p:spPr>
          <a:xfrm>
            <a:off x="1151616" y="456053"/>
            <a:ext cx="9408920" cy="769441"/>
          </a:xfrm>
          <a:prstGeom prst="rect">
            <a:avLst/>
          </a:prstGeom>
          <a:noFill/>
        </p:spPr>
        <p:txBody>
          <a:bodyPr wrap="square" rtlCol="0">
            <a:spAutoFit/>
          </a:bodyPr>
          <a:lstStyle/>
          <a:p>
            <a:pPr algn="ctr"/>
            <a:r>
              <a:rPr lang="en-GB" sz="4400" dirty="0">
                <a:solidFill>
                  <a:srgbClr val="044F84"/>
                </a:solidFill>
              </a:rPr>
              <a:t>IN SUMMARY</a:t>
            </a:r>
          </a:p>
        </p:txBody>
      </p:sp>
      <p:sp>
        <p:nvSpPr>
          <p:cNvPr id="3" name="TextBox 2">
            <a:extLst>
              <a:ext uri="{FF2B5EF4-FFF2-40B4-BE49-F238E27FC236}">
                <a16:creationId xmlns:a16="http://schemas.microsoft.com/office/drawing/2014/main" xmlns="" id="{919398B3-A61C-4F4D-8AD4-9A447FDB01E4}"/>
              </a:ext>
            </a:extLst>
          </p:cNvPr>
          <p:cNvSpPr txBox="1"/>
          <p:nvPr/>
        </p:nvSpPr>
        <p:spPr>
          <a:xfrm>
            <a:off x="1571413" y="1145971"/>
            <a:ext cx="8569325" cy="4566058"/>
          </a:xfrm>
          <a:prstGeom prst="rect">
            <a:avLst/>
          </a:prstGeom>
          <a:noFill/>
        </p:spPr>
        <p:txBody>
          <a:bodyPr>
            <a:spAutoFit/>
          </a:bodyPr>
          <a:lstStyle/>
          <a:p>
            <a:pPr eaLnBrk="1" hangingPunct="1">
              <a:defRPr/>
            </a:pPr>
            <a:r>
              <a:rPr lang="en-GB" sz="2800" dirty="0">
                <a:latin typeface="+mj-lt"/>
                <a:cs typeface="Arial" charset="0"/>
              </a:rPr>
              <a:t>I wanted to take this opportunity today, to firstly discuss the positives about employing people with disabilities and to secondly identify that there is specialised support and guidance that ELITE Training Solutions can provide employers to enable you to become a diverse, disability confident employer. </a:t>
            </a:r>
          </a:p>
          <a:p>
            <a:pPr eaLnBrk="1" hangingPunct="1">
              <a:lnSpc>
                <a:spcPts val="2800"/>
              </a:lnSpc>
              <a:defRPr/>
            </a:pPr>
            <a:endParaRPr lang="en-GB" sz="2800" dirty="0">
              <a:latin typeface="+mj-lt"/>
              <a:cs typeface="Arial" charset="0"/>
            </a:endParaRPr>
          </a:p>
          <a:p>
            <a:pPr eaLnBrk="1" hangingPunct="1">
              <a:lnSpc>
                <a:spcPts val="2800"/>
              </a:lnSpc>
              <a:defRPr/>
            </a:pPr>
            <a:r>
              <a:rPr lang="en-GB" sz="2800" dirty="0">
                <a:latin typeface="+mj-lt"/>
                <a:cs typeface="Arial" charset="0"/>
              </a:rPr>
              <a:t>Thank you for listening.</a:t>
            </a:r>
          </a:p>
          <a:p>
            <a:pPr eaLnBrk="1" hangingPunct="1">
              <a:lnSpc>
                <a:spcPts val="2800"/>
              </a:lnSpc>
              <a:defRPr/>
            </a:pPr>
            <a:endParaRPr lang="en-GB" sz="2800" dirty="0">
              <a:latin typeface="+mj-lt"/>
              <a:cs typeface="Arial" charset="0"/>
            </a:endParaRPr>
          </a:p>
          <a:p>
            <a:pPr eaLnBrk="1" hangingPunct="1">
              <a:lnSpc>
                <a:spcPts val="2800"/>
              </a:lnSpc>
              <a:defRPr/>
            </a:pPr>
            <a:endParaRPr lang="en-GB" sz="2800" dirty="0">
              <a:latin typeface="+mj-lt"/>
              <a:cs typeface="Arial" charset="0"/>
            </a:endParaRPr>
          </a:p>
          <a:p>
            <a:pPr eaLnBrk="1" hangingPunct="1">
              <a:lnSpc>
                <a:spcPts val="2800"/>
              </a:lnSpc>
              <a:defRPr/>
            </a:pPr>
            <a:r>
              <a:rPr lang="en-GB" sz="5400" dirty="0">
                <a:latin typeface="+mj-lt"/>
                <a:cs typeface="Arial" charset="0"/>
              </a:rPr>
              <a:t>ANY QUESTIONS ?</a:t>
            </a:r>
          </a:p>
        </p:txBody>
      </p:sp>
      <p:sp>
        <p:nvSpPr>
          <p:cNvPr id="4" name="TextBox 3">
            <a:extLst>
              <a:ext uri="{FF2B5EF4-FFF2-40B4-BE49-F238E27FC236}">
                <a16:creationId xmlns:a16="http://schemas.microsoft.com/office/drawing/2014/main" xmlns="" id="{4DA92E3C-DCE5-412D-8626-EF62B8D32B46}"/>
              </a:ext>
            </a:extLst>
          </p:cNvPr>
          <p:cNvSpPr txBox="1"/>
          <p:nvPr/>
        </p:nvSpPr>
        <p:spPr>
          <a:xfrm>
            <a:off x="1571413" y="5968050"/>
            <a:ext cx="7908649" cy="369332"/>
          </a:xfrm>
          <a:prstGeom prst="rect">
            <a:avLst/>
          </a:prstGeom>
          <a:noFill/>
        </p:spPr>
        <p:txBody>
          <a:bodyPr wrap="square" rtlCol="0">
            <a:spAutoFit/>
          </a:bodyPr>
          <a:lstStyle/>
          <a:p>
            <a:r>
              <a:rPr lang="en-GB" dirty="0">
                <a:hlinkClick r:id="rId2"/>
              </a:rPr>
              <a:t>cenglish@elitesea.co.uk</a:t>
            </a:r>
            <a:r>
              <a:rPr lang="en-GB" dirty="0"/>
              <a:t>   01443 226664    07966 620680 </a:t>
            </a:r>
          </a:p>
        </p:txBody>
      </p:sp>
    </p:spTree>
    <p:extLst>
      <p:ext uri="{BB962C8B-B14F-4D97-AF65-F5344CB8AC3E}">
        <p14:creationId xmlns:p14="http://schemas.microsoft.com/office/powerpoint/2010/main" val="247237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tanding in a kitchen&#10;&#10;Description generated with high confidence">
            <a:extLst>
              <a:ext uri="{FF2B5EF4-FFF2-40B4-BE49-F238E27FC236}">
                <a16:creationId xmlns:a16="http://schemas.microsoft.com/office/drawing/2014/main" xmlns="" id="{BE84CE54-1047-48B3-95BC-0770BEDCC0C5}"/>
              </a:ext>
            </a:extLst>
          </p:cNvPr>
          <p:cNvPicPr>
            <a:picLocks noChangeAspect="1"/>
          </p:cNvPicPr>
          <p:nvPr/>
        </p:nvPicPr>
        <p:blipFill rotWithShape="1">
          <a:blip r:embed="rId2"/>
          <a:srcRect r="24976"/>
          <a:stretch/>
        </p:blipFill>
        <p:spPr>
          <a:xfrm>
            <a:off x="1522531" y="9"/>
            <a:ext cx="9146958" cy="6857991"/>
          </a:xfrm>
          <a:prstGeom prst="rect">
            <a:avLst/>
          </a:prstGeom>
        </p:spPr>
      </p:pic>
      <p:sp>
        <p:nvSpPr>
          <p:cNvPr id="5" name="Rectangle 4">
            <a:extLst>
              <a:ext uri="{FF2B5EF4-FFF2-40B4-BE49-F238E27FC236}">
                <a16:creationId xmlns:a16="http://schemas.microsoft.com/office/drawing/2014/main" xmlns="" id="{81D12272-FEC0-498E-ACCC-6DE91118370A}"/>
              </a:ext>
            </a:extLst>
          </p:cNvPr>
          <p:cNvSpPr/>
          <p:nvPr/>
        </p:nvSpPr>
        <p:spPr>
          <a:xfrm>
            <a:off x="1566720" y="35361"/>
            <a:ext cx="9062338" cy="6766143"/>
          </a:xfrm>
          <a:prstGeom prst="rect">
            <a:avLst/>
          </a:prstGeom>
          <a:solidFill>
            <a:schemeClr val="bg1">
              <a:alpha val="7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88"/>
          </a:p>
        </p:txBody>
      </p:sp>
      <p:sp>
        <p:nvSpPr>
          <p:cNvPr id="7" name="Rectangle 6">
            <a:extLst>
              <a:ext uri="{FF2B5EF4-FFF2-40B4-BE49-F238E27FC236}">
                <a16:creationId xmlns:a16="http://schemas.microsoft.com/office/drawing/2014/main" xmlns="" id="{2528A0B0-03E3-489D-9B25-DB97B8569704}"/>
              </a:ext>
            </a:extLst>
          </p:cNvPr>
          <p:cNvSpPr/>
          <p:nvPr/>
        </p:nvSpPr>
        <p:spPr>
          <a:xfrm>
            <a:off x="2106486" y="-20771"/>
            <a:ext cx="8014378" cy="779060"/>
          </a:xfrm>
          <a:prstGeom prst="rect">
            <a:avLst/>
          </a:prstGeom>
          <a:noFill/>
        </p:spPr>
        <p:txBody>
          <a:bodyPr wrap="square" lIns="85725" tIns="42863" rIns="85725" bIns="42863">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500" b="1" spc="47" dirty="0">
                <a:ln w="11430">
                  <a:solidFill>
                    <a:schemeClr val="tx1"/>
                  </a:solidFill>
                </a:ln>
                <a:solidFill>
                  <a:srgbClr val="FF0000"/>
                </a:solidFill>
                <a:effectLst>
                  <a:outerShdw blurRad="76200" dist="50800" dir="5400000" algn="tl" rotWithShape="0">
                    <a:srgbClr val="000000">
                      <a:alpha val="65000"/>
                    </a:srgbClr>
                  </a:outerShdw>
                </a:effectLst>
              </a:rPr>
              <a:t>Myths and Misconceptions</a:t>
            </a:r>
          </a:p>
        </p:txBody>
      </p:sp>
      <p:grpSp>
        <p:nvGrpSpPr>
          <p:cNvPr id="8" name="Group 7">
            <a:extLst>
              <a:ext uri="{FF2B5EF4-FFF2-40B4-BE49-F238E27FC236}">
                <a16:creationId xmlns:a16="http://schemas.microsoft.com/office/drawing/2014/main" xmlns="" id="{78FECE63-4476-4B72-BEB5-30AC496F16E6}"/>
              </a:ext>
            </a:extLst>
          </p:cNvPr>
          <p:cNvGrpSpPr/>
          <p:nvPr/>
        </p:nvGrpSpPr>
        <p:grpSpPr>
          <a:xfrm>
            <a:off x="1813651" y="-52130"/>
            <a:ext cx="2740402" cy="2740402"/>
            <a:chOff x="1988519" y="2479449"/>
            <a:chExt cx="2923095" cy="2923095"/>
          </a:xfrm>
        </p:grpSpPr>
        <p:pic>
          <p:nvPicPr>
            <p:cNvPr id="10" name="Picture 9">
              <a:extLst>
                <a:ext uri="{FF2B5EF4-FFF2-40B4-BE49-F238E27FC236}">
                  <a16:creationId xmlns:a16="http://schemas.microsoft.com/office/drawing/2014/main" xmlns="" id="{BE324019-B316-4C98-9CA6-4F5979066E3A}"/>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Lst>
            </a:blip>
            <a:stretch>
              <a:fillRect/>
            </a:stretch>
          </p:blipFill>
          <p:spPr>
            <a:xfrm rot="20840767">
              <a:off x="1988519" y="2479449"/>
              <a:ext cx="2923095" cy="2923095"/>
            </a:xfrm>
            <a:prstGeom prst="rect">
              <a:avLst/>
            </a:prstGeom>
          </p:spPr>
        </p:pic>
        <p:sp>
          <p:nvSpPr>
            <p:cNvPr id="11" name="TextBox 10">
              <a:extLst>
                <a:ext uri="{FF2B5EF4-FFF2-40B4-BE49-F238E27FC236}">
                  <a16:creationId xmlns:a16="http://schemas.microsoft.com/office/drawing/2014/main" xmlns="" id="{1A9D634C-9C35-4265-BCB7-E9BC6A7E871B}"/>
                </a:ext>
              </a:extLst>
            </p:cNvPr>
            <p:cNvSpPr txBox="1"/>
            <p:nvPr/>
          </p:nvSpPr>
          <p:spPr>
            <a:xfrm rot="21011784">
              <a:off x="2248148" y="3614751"/>
              <a:ext cx="2403835" cy="652486"/>
            </a:xfrm>
            <a:prstGeom prst="rect">
              <a:avLst/>
            </a:prstGeom>
            <a:noFill/>
          </p:spPr>
          <p:txBody>
            <a:bodyPr wrap="square" rtlCol="0">
              <a:spAutoFit/>
            </a:bodyPr>
            <a:lstStyle/>
            <a:p>
              <a:pPr algn="ctr"/>
              <a:r>
                <a:rPr lang="en-GB" sz="3375" b="1" dirty="0">
                  <a:solidFill>
                    <a:srgbClr val="FF0000"/>
                  </a:solidFill>
                  <a:latin typeface="Informal Roman" panose="030604020304060B0204" pitchFamily="66" charset="0"/>
                </a:rPr>
                <a:t>Fact</a:t>
              </a:r>
            </a:p>
          </p:txBody>
        </p:sp>
      </p:grpSp>
      <p:grpSp>
        <p:nvGrpSpPr>
          <p:cNvPr id="12" name="Group 11">
            <a:extLst>
              <a:ext uri="{FF2B5EF4-FFF2-40B4-BE49-F238E27FC236}">
                <a16:creationId xmlns:a16="http://schemas.microsoft.com/office/drawing/2014/main" xmlns="" id="{EAF50505-D363-4EB2-ABB5-95D5720A8824}"/>
              </a:ext>
            </a:extLst>
          </p:cNvPr>
          <p:cNvGrpSpPr/>
          <p:nvPr/>
        </p:nvGrpSpPr>
        <p:grpSpPr>
          <a:xfrm>
            <a:off x="3642718" y="1379321"/>
            <a:ext cx="6539559" cy="1997304"/>
            <a:chOff x="2261553" y="1471276"/>
            <a:chExt cx="6975530" cy="2130458"/>
          </a:xfrm>
        </p:grpSpPr>
        <p:pic>
          <p:nvPicPr>
            <p:cNvPr id="13" name="Picture 12">
              <a:extLst>
                <a:ext uri="{FF2B5EF4-FFF2-40B4-BE49-F238E27FC236}">
                  <a16:creationId xmlns:a16="http://schemas.microsoft.com/office/drawing/2014/main" xmlns="" id="{17BAB1C7-BB7A-4E88-B8DA-9A91D3A3CC39}"/>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Lst>
            </a:blip>
            <a:srcRect t="33274" b="33630"/>
            <a:stretch/>
          </p:blipFill>
          <p:spPr>
            <a:xfrm>
              <a:off x="2261553" y="1471276"/>
              <a:ext cx="6975530" cy="2130458"/>
            </a:xfrm>
            <a:prstGeom prst="rect">
              <a:avLst/>
            </a:prstGeom>
          </p:spPr>
        </p:pic>
        <p:sp>
          <p:nvSpPr>
            <p:cNvPr id="14" name="TextBox 13">
              <a:extLst>
                <a:ext uri="{FF2B5EF4-FFF2-40B4-BE49-F238E27FC236}">
                  <a16:creationId xmlns:a16="http://schemas.microsoft.com/office/drawing/2014/main" xmlns="" id="{F5F4D8F8-2B6E-4EC7-9E45-19BDFCCC7C39}"/>
                </a:ext>
              </a:extLst>
            </p:cNvPr>
            <p:cNvSpPr txBox="1"/>
            <p:nvPr/>
          </p:nvSpPr>
          <p:spPr>
            <a:xfrm>
              <a:off x="2366128" y="1929042"/>
              <a:ext cx="6693031" cy="1206484"/>
            </a:xfrm>
            <a:prstGeom prst="rect">
              <a:avLst/>
            </a:prstGeom>
            <a:noFill/>
          </p:spPr>
          <p:txBody>
            <a:bodyPr wrap="square" rtlCol="0">
              <a:spAutoFit/>
            </a:bodyPr>
            <a:lstStyle/>
            <a:p>
              <a:pPr algn="ctr"/>
              <a:r>
                <a:rPr lang="en-GB" sz="2250" dirty="0"/>
                <a:t>People with a disability generally stay in work longer, take less sick days and are reliable timekeepers.</a:t>
              </a:r>
            </a:p>
          </p:txBody>
        </p:sp>
      </p:grpSp>
      <p:grpSp>
        <p:nvGrpSpPr>
          <p:cNvPr id="15" name="Group 14">
            <a:extLst>
              <a:ext uri="{FF2B5EF4-FFF2-40B4-BE49-F238E27FC236}">
                <a16:creationId xmlns:a16="http://schemas.microsoft.com/office/drawing/2014/main" xmlns="" id="{5A31B3ED-762D-4876-B059-C4FD9B2EE73E}"/>
              </a:ext>
            </a:extLst>
          </p:cNvPr>
          <p:cNvGrpSpPr/>
          <p:nvPr/>
        </p:nvGrpSpPr>
        <p:grpSpPr>
          <a:xfrm>
            <a:off x="1691931" y="2412615"/>
            <a:ext cx="2983834" cy="2740402"/>
            <a:chOff x="1858687" y="2479449"/>
            <a:chExt cx="3182756" cy="2923095"/>
          </a:xfrm>
        </p:grpSpPr>
        <p:pic>
          <p:nvPicPr>
            <p:cNvPr id="16" name="Picture 15">
              <a:extLst>
                <a:ext uri="{FF2B5EF4-FFF2-40B4-BE49-F238E27FC236}">
                  <a16:creationId xmlns:a16="http://schemas.microsoft.com/office/drawing/2014/main" xmlns="" id="{2135A6DC-97E5-496C-BCD6-492751F114E7}"/>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Lst>
            </a:blip>
            <a:stretch>
              <a:fillRect/>
            </a:stretch>
          </p:blipFill>
          <p:spPr>
            <a:xfrm rot="20840767">
              <a:off x="1988519" y="2479449"/>
              <a:ext cx="2923095" cy="2923095"/>
            </a:xfrm>
            <a:prstGeom prst="rect">
              <a:avLst/>
            </a:prstGeom>
          </p:spPr>
        </p:pic>
        <p:sp>
          <p:nvSpPr>
            <p:cNvPr id="17" name="TextBox 16">
              <a:extLst>
                <a:ext uri="{FF2B5EF4-FFF2-40B4-BE49-F238E27FC236}">
                  <a16:creationId xmlns:a16="http://schemas.microsoft.com/office/drawing/2014/main" xmlns="" id="{6F4C45AE-A08F-42EF-BA39-ABA9E3E78C26}"/>
                </a:ext>
              </a:extLst>
            </p:cNvPr>
            <p:cNvSpPr txBox="1"/>
            <p:nvPr/>
          </p:nvSpPr>
          <p:spPr>
            <a:xfrm rot="21011784">
              <a:off x="1858687" y="3609689"/>
              <a:ext cx="3182756" cy="590931"/>
            </a:xfrm>
            <a:prstGeom prst="rect">
              <a:avLst/>
            </a:prstGeom>
            <a:noFill/>
          </p:spPr>
          <p:txBody>
            <a:bodyPr wrap="square" rtlCol="0">
              <a:spAutoFit/>
            </a:bodyPr>
            <a:lstStyle/>
            <a:p>
              <a:pPr algn="ctr"/>
              <a:r>
                <a:rPr lang="en-GB" sz="3000" b="1" dirty="0">
                  <a:solidFill>
                    <a:srgbClr val="FF0000"/>
                  </a:solidFill>
                  <a:latin typeface="Informal Roman" panose="030604020304060B0204" pitchFamily="66" charset="0"/>
                </a:rPr>
                <a:t>Research suggests</a:t>
              </a:r>
            </a:p>
          </p:txBody>
        </p:sp>
      </p:grpSp>
      <p:grpSp>
        <p:nvGrpSpPr>
          <p:cNvPr id="18" name="Group 17">
            <a:extLst>
              <a:ext uri="{FF2B5EF4-FFF2-40B4-BE49-F238E27FC236}">
                <a16:creationId xmlns:a16="http://schemas.microsoft.com/office/drawing/2014/main" xmlns="" id="{82F918BE-6C1D-4677-99C1-ACF625AE52A1}"/>
              </a:ext>
            </a:extLst>
          </p:cNvPr>
          <p:cNvGrpSpPr/>
          <p:nvPr/>
        </p:nvGrpSpPr>
        <p:grpSpPr>
          <a:xfrm>
            <a:off x="3737471" y="3710747"/>
            <a:ext cx="6539559" cy="2903484"/>
            <a:chOff x="2362623" y="3958130"/>
            <a:chExt cx="6975530" cy="3097050"/>
          </a:xfrm>
        </p:grpSpPr>
        <p:pic>
          <p:nvPicPr>
            <p:cNvPr id="19" name="Picture 18">
              <a:extLst>
                <a:ext uri="{FF2B5EF4-FFF2-40B4-BE49-F238E27FC236}">
                  <a16:creationId xmlns:a16="http://schemas.microsoft.com/office/drawing/2014/main" xmlns="" id="{BC569DDA-8D8C-493D-843C-5DC423A16F42}"/>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Lst>
            </a:blip>
            <a:srcRect t="33274" b="33630"/>
            <a:stretch/>
          </p:blipFill>
          <p:spPr>
            <a:xfrm>
              <a:off x="2362623" y="3958130"/>
              <a:ext cx="6975530" cy="3097050"/>
            </a:xfrm>
            <a:prstGeom prst="rect">
              <a:avLst/>
            </a:prstGeom>
          </p:spPr>
        </p:pic>
        <p:sp>
          <p:nvSpPr>
            <p:cNvPr id="20" name="TextBox 19">
              <a:extLst>
                <a:ext uri="{FF2B5EF4-FFF2-40B4-BE49-F238E27FC236}">
                  <a16:creationId xmlns:a16="http://schemas.microsoft.com/office/drawing/2014/main" xmlns="" id="{744FB9AA-B995-4E56-AF11-EADF57D5964E}"/>
                </a:ext>
              </a:extLst>
            </p:cNvPr>
            <p:cNvSpPr txBox="1"/>
            <p:nvPr/>
          </p:nvSpPr>
          <p:spPr>
            <a:xfrm>
              <a:off x="2503873" y="4514722"/>
              <a:ext cx="6693031" cy="2130224"/>
            </a:xfrm>
            <a:prstGeom prst="rect">
              <a:avLst/>
            </a:prstGeom>
            <a:noFill/>
          </p:spPr>
          <p:txBody>
            <a:bodyPr wrap="square" rtlCol="0">
              <a:spAutoFit/>
            </a:bodyPr>
            <a:lstStyle/>
            <a:p>
              <a:pPr algn="ctr"/>
              <a:r>
                <a:rPr lang="en-GB" sz="2063" dirty="0"/>
                <a:t>People with a disability stayed in their job 3.5 times longer that their non-disabled co-workers.</a:t>
              </a:r>
              <a:r>
                <a:rPr lang="en-GB" sz="750" dirty="0"/>
                <a:t>(7)</a:t>
              </a:r>
            </a:p>
            <a:p>
              <a:pPr algn="ctr"/>
              <a:r>
                <a:rPr lang="en-GB" sz="2063" dirty="0"/>
                <a:t>Research also suggests that there are higher costs incurred by employers through lateness, sick leave and absence by non-disabled workers than employees with a  disability. </a:t>
              </a:r>
              <a:r>
                <a:rPr lang="en-GB" sz="750" dirty="0"/>
                <a:t>(8)</a:t>
              </a:r>
            </a:p>
          </p:txBody>
        </p:sp>
      </p:grpSp>
      <p:sp>
        <p:nvSpPr>
          <p:cNvPr id="22" name="TextBox 21">
            <a:extLst>
              <a:ext uri="{FF2B5EF4-FFF2-40B4-BE49-F238E27FC236}">
                <a16:creationId xmlns:a16="http://schemas.microsoft.com/office/drawing/2014/main" xmlns="" id="{9D08268D-79FF-4751-8709-DE7D97E7352F}"/>
              </a:ext>
            </a:extLst>
          </p:cNvPr>
          <p:cNvSpPr txBox="1"/>
          <p:nvPr/>
        </p:nvSpPr>
        <p:spPr>
          <a:xfrm>
            <a:off x="3267254" y="6614231"/>
            <a:ext cx="2566565" cy="207749"/>
          </a:xfrm>
          <a:prstGeom prst="rect">
            <a:avLst/>
          </a:prstGeom>
          <a:noFill/>
        </p:spPr>
        <p:txBody>
          <a:bodyPr wrap="square" rtlCol="0">
            <a:spAutoFit/>
          </a:bodyPr>
          <a:lstStyle/>
          <a:p>
            <a:r>
              <a:rPr lang="en-GB" sz="750" dirty="0"/>
              <a:t>7,8 Beyer and Beyer (2017). Reliability of worker, p.20.</a:t>
            </a:r>
          </a:p>
        </p:txBody>
      </p:sp>
    </p:spTree>
    <p:extLst>
      <p:ext uri="{BB962C8B-B14F-4D97-AF65-F5344CB8AC3E}">
        <p14:creationId xmlns:p14="http://schemas.microsoft.com/office/powerpoint/2010/main" val="3902475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left)">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utdoor, orange&#10;&#10;Description generated with very high confidence">
            <a:extLst>
              <a:ext uri="{FF2B5EF4-FFF2-40B4-BE49-F238E27FC236}">
                <a16:creationId xmlns:a16="http://schemas.microsoft.com/office/drawing/2014/main" xmlns="" id="{D4C3EE9D-6AD7-4F2D-9977-82E19E8580C3}"/>
              </a:ext>
            </a:extLst>
          </p:cNvPr>
          <p:cNvPicPr>
            <a:picLocks noChangeAspect="1"/>
          </p:cNvPicPr>
          <p:nvPr/>
        </p:nvPicPr>
        <p:blipFill>
          <a:blip r:embed="rId2"/>
          <a:stretch>
            <a:fillRect/>
          </a:stretch>
        </p:blipFill>
        <p:spPr>
          <a:xfrm rot="10800000">
            <a:off x="1524000" y="0"/>
            <a:ext cx="9144000" cy="6858000"/>
          </a:xfrm>
          <a:prstGeom prst="rect">
            <a:avLst/>
          </a:prstGeom>
        </p:spPr>
      </p:pic>
      <p:sp>
        <p:nvSpPr>
          <p:cNvPr id="5" name="Rectangle 4">
            <a:extLst>
              <a:ext uri="{FF2B5EF4-FFF2-40B4-BE49-F238E27FC236}">
                <a16:creationId xmlns:a16="http://schemas.microsoft.com/office/drawing/2014/main" xmlns="" id="{CBDC9E00-11FB-43DB-93E4-1A6717644BF5}"/>
              </a:ext>
            </a:extLst>
          </p:cNvPr>
          <p:cNvSpPr/>
          <p:nvPr/>
        </p:nvSpPr>
        <p:spPr>
          <a:xfrm>
            <a:off x="1550514" y="35352"/>
            <a:ext cx="9071075" cy="6755947"/>
          </a:xfrm>
          <a:prstGeom prst="rect">
            <a:avLst/>
          </a:prstGeom>
          <a:solidFill>
            <a:schemeClr val="bg1">
              <a:alpha val="7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88"/>
          </a:p>
        </p:txBody>
      </p:sp>
      <p:sp>
        <p:nvSpPr>
          <p:cNvPr id="6" name="Rectangle 5">
            <a:extLst>
              <a:ext uri="{FF2B5EF4-FFF2-40B4-BE49-F238E27FC236}">
                <a16:creationId xmlns:a16="http://schemas.microsoft.com/office/drawing/2014/main" xmlns="" id="{C5854EF0-1B85-4681-AC60-225AC71DDBD9}"/>
              </a:ext>
            </a:extLst>
          </p:cNvPr>
          <p:cNvSpPr/>
          <p:nvPr/>
        </p:nvSpPr>
        <p:spPr>
          <a:xfrm>
            <a:off x="2106486" y="-20771"/>
            <a:ext cx="8014378" cy="779060"/>
          </a:xfrm>
          <a:prstGeom prst="rect">
            <a:avLst/>
          </a:prstGeom>
          <a:noFill/>
        </p:spPr>
        <p:txBody>
          <a:bodyPr wrap="square" lIns="85725" tIns="42863" rIns="85725" bIns="42863">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500" b="1" spc="47" dirty="0">
                <a:ln w="11430">
                  <a:solidFill>
                    <a:schemeClr val="tx1"/>
                  </a:solidFill>
                </a:ln>
                <a:solidFill>
                  <a:srgbClr val="FF0000"/>
                </a:solidFill>
                <a:effectLst>
                  <a:outerShdw blurRad="76200" dist="50800" dir="5400000" algn="tl" rotWithShape="0">
                    <a:srgbClr val="000000">
                      <a:alpha val="65000"/>
                    </a:srgbClr>
                  </a:outerShdw>
                </a:effectLst>
              </a:rPr>
              <a:t>Myths and Misconceptions</a:t>
            </a:r>
          </a:p>
        </p:txBody>
      </p:sp>
      <p:grpSp>
        <p:nvGrpSpPr>
          <p:cNvPr id="7" name="Group 6">
            <a:extLst>
              <a:ext uri="{FF2B5EF4-FFF2-40B4-BE49-F238E27FC236}">
                <a16:creationId xmlns:a16="http://schemas.microsoft.com/office/drawing/2014/main" xmlns="" id="{06E352E3-18C9-475A-BE32-C0694E113776}"/>
              </a:ext>
            </a:extLst>
          </p:cNvPr>
          <p:cNvGrpSpPr/>
          <p:nvPr/>
        </p:nvGrpSpPr>
        <p:grpSpPr>
          <a:xfrm>
            <a:off x="1813651" y="274864"/>
            <a:ext cx="2740402" cy="2740402"/>
            <a:chOff x="1988519" y="2479449"/>
            <a:chExt cx="2923095" cy="2923095"/>
          </a:xfrm>
        </p:grpSpPr>
        <p:pic>
          <p:nvPicPr>
            <p:cNvPr id="8" name="Picture 7">
              <a:extLst>
                <a:ext uri="{FF2B5EF4-FFF2-40B4-BE49-F238E27FC236}">
                  <a16:creationId xmlns:a16="http://schemas.microsoft.com/office/drawing/2014/main" xmlns="" id="{A482266A-DA81-4BFA-B627-A7879F84ED1C}"/>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Lst>
            </a:blip>
            <a:stretch>
              <a:fillRect/>
            </a:stretch>
          </p:blipFill>
          <p:spPr>
            <a:xfrm rot="20840767">
              <a:off x="1988519" y="2479449"/>
              <a:ext cx="2923095" cy="2923095"/>
            </a:xfrm>
            <a:prstGeom prst="rect">
              <a:avLst/>
            </a:prstGeom>
          </p:spPr>
        </p:pic>
        <p:sp>
          <p:nvSpPr>
            <p:cNvPr id="9" name="TextBox 8">
              <a:extLst>
                <a:ext uri="{FF2B5EF4-FFF2-40B4-BE49-F238E27FC236}">
                  <a16:creationId xmlns:a16="http://schemas.microsoft.com/office/drawing/2014/main" xmlns="" id="{EDFE5D51-BDCA-4586-A681-1B2655F00E06}"/>
                </a:ext>
              </a:extLst>
            </p:cNvPr>
            <p:cNvSpPr txBox="1"/>
            <p:nvPr/>
          </p:nvSpPr>
          <p:spPr>
            <a:xfrm rot="21011784">
              <a:off x="2248148" y="3614751"/>
              <a:ext cx="2403835" cy="652486"/>
            </a:xfrm>
            <a:prstGeom prst="rect">
              <a:avLst/>
            </a:prstGeom>
            <a:noFill/>
          </p:spPr>
          <p:txBody>
            <a:bodyPr wrap="square" rtlCol="0">
              <a:spAutoFit/>
            </a:bodyPr>
            <a:lstStyle/>
            <a:p>
              <a:pPr algn="ctr"/>
              <a:r>
                <a:rPr lang="en-GB" sz="3375" b="1" dirty="0">
                  <a:solidFill>
                    <a:srgbClr val="FF0000"/>
                  </a:solidFill>
                  <a:latin typeface="Informal Roman" panose="030604020304060B0204" pitchFamily="66" charset="0"/>
                </a:rPr>
                <a:t>Misconception</a:t>
              </a:r>
            </a:p>
          </p:txBody>
        </p:sp>
      </p:grpSp>
      <p:grpSp>
        <p:nvGrpSpPr>
          <p:cNvPr id="10" name="Group 9">
            <a:extLst>
              <a:ext uri="{FF2B5EF4-FFF2-40B4-BE49-F238E27FC236}">
                <a16:creationId xmlns:a16="http://schemas.microsoft.com/office/drawing/2014/main" xmlns="" id="{721E53A5-FB08-46FE-BDC0-5AE5F37C5865}"/>
              </a:ext>
            </a:extLst>
          </p:cNvPr>
          <p:cNvGrpSpPr/>
          <p:nvPr/>
        </p:nvGrpSpPr>
        <p:grpSpPr>
          <a:xfrm>
            <a:off x="3642718" y="1715154"/>
            <a:ext cx="6539559" cy="1566989"/>
            <a:chOff x="2261553" y="1829497"/>
            <a:chExt cx="6975530" cy="1671455"/>
          </a:xfrm>
        </p:grpSpPr>
        <p:pic>
          <p:nvPicPr>
            <p:cNvPr id="11" name="Picture 10">
              <a:extLst>
                <a:ext uri="{FF2B5EF4-FFF2-40B4-BE49-F238E27FC236}">
                  <a16:creationId xmlns:a16="http://schemas.microsoft.com/office/drawing/2014/main" xmlns="" id="{106F3FA4-99B9-44C9-A19D-344D2D0163FC}"/>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Lst>
            </a:blip>
            <a:srcRect t="33274" b="33630"/>
            <a:stretch/>
          </p:blipFill>
          <p:spPr>
            <a:xfrm>
              <a:off x="2261553" y="1829497"/>
              <a:ext cx="6975530" cy="1671455"/>
            </a:xfrm>
            <a:prstGeom prst="rect">
              <a:avLst/>
            </a:prstGeom>
          </p:spPr>
        </p:pic>
        <p:sp>
          <p:nvSpPr>
            <p:cNvPr id="12" name="TextBox 11">
              <a:extLst>
                <a:ext uri="{FF2B5EF4-FFF2-40B4-BE49-F238E27FC236}">
                  <a16:creationId xmlns:a16="http://schemas.microsoft.com/office/drawing/2014/main" xmlns="" id="{63D56E9D-451D-4226-80BF-B24E747B495E}"/>
                </a:ext>
              </a:extLst>
            </p:cNvPr>
            <p:cNvSpPr txBox="1"/>
            <p:nvPr/>
          </p:nvSpPr>
          <p:spPr>
            <a:xfrm>
              <a:off x="2347274" y="2222606"/>
              <a:ext cx="6693031" cy="837152"/>
            </a:xfrm>
            <a:prstGeom prst="rect">
              <a:avLst/>
            </a:prstGeom>
            <a:noFill/>
          </p:spPr>
          <p:txBody>
            <a:bodyPr wrap="square" rtlCol="0">
              <a:spAutoFit/>
            </a:bodyPr>
            <a:lstStyle/>
            <a:p>
              <a:pPr algn="ctr"/>
              <a:r>
                <a:rPr lang="en-GB" sz="2250" dirty="0"/>
                <a:t>“People with a  disability will struggle to perform effectively in a role at my organisation.”</a:t>
              </a:r>
            </a:p>
          </p:txBody>
        </p:sp>
      </p:grpSp>
      <p:grpSp>
        <p:nvGrpSpPr>
          <p:cNvPr id="13" name="Group 12">
            <a:extLst>
              <a:ext uri="{FF2B5EF4-FFF2-40B4-BE49-F238E27FC236}">
                <a16:creationId xmlns:a16="http://schemas.microsoft.com/office/drawing/2014/main" xmlns="" id="{75646515-58AE-466E-A0BD-F4042C3DCC5F}"/>
              </a:ext>
            </a:extLst>
          </p:cNvPr>
          <p:cNvGrpSpPr/>
          <p:nvPr/>
        </p:nvGrpSpPr>
        <p:grpSpPr>
          <a:xfrm>
            <a:off x="1749671" y="2426465"/>
            <a:ext cx="2740402" cy="2740402"/>
            <a:chOff x="1988519" y="2479449"/>
            <a:chExt cx="2923095" cy="2923095"/>
          </a:xfrm>
        </p:grpSpPr>
        <p:pic>
          <p:nvPicPr>
            <p:cNvPr id="14" name="Picture 13">
              <a:extLst>
                <a:ext uri="{FF2B5EF4-FFF2-40B4-BE49-F238E27FC236}">
                  <a16:creationId xmlns:a16="http://schemas.microsoft.com/office/drawing/2014/main" xmlns="" id="{C0119220-3C10-464F-984C-F5E52409442F}"/>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Lst>
            </a:blip>
            <a:stretch>
              <a:fillRect/>
            </a:stretch>
          </p:blipFill>
          <p:spPr>
            <a:xfrm rot="20840767">
              <a:off x="1988519" y="2479449"/>
              <a:ext cx="2923095" cy="2923095"/>
            </a:xfrm>
            <a:prstGeom prst="rect">
              <a:avLst/>
            </a:prstGeom>
          </p:spPr>
        </p:pic>
        <p:sp>
          <p:nvSpPr>
            <p:cNvPr id="15" name="TextBox 14">
              <a:extLst>
                <a:ext uri="{FF2B5EF4-FFF2-40B4-BE49-F238E27FC236}">
                  <a16:creationId xmlns:a16="http://schemas.microsoft.com/office/drawing/2014/main" xmlns="" id="{FBEBACBC-FC10-4FA6-A0A1-6D888E6AB780}"/>
                </a:ext>
              </a:extLst>
            </p:cNvPr>
            <p:cNvSpPr txBox="1"/>
            <p:nvPr/>
          </p:nvSpPr>
          <p:spPr>
            <a:xfrm rot="21011784">
              <a:off x="2248148" y="3614751"/>
              <a:ext cx="2403835" cy="652486"/>
            </a:xfrm>
            <a:prstGeom prst="rect">
              <a:avLst/>
            </a:prstGeom>
            <a:noFill/>
          </p:spPr>
          <p:txBody>
            <a:bodyPr wrap="square" rtlCol="0">
              <a:spAutoFit/>
            </a:bodyPr>
            <a:lstStyle/>
            <a:p>
              <a:pPr algn="ctr"/>
              <a:r>
                <a:rPr lang="en-GB" sz="3375" b="1" dirty="0">
                  <a:solidFill>
                    <a:srgbClr val="FF0000"/>
                  </a:solidFill>
                  <a:latin typeface="Informal Roman" panose="030604020304060B0204" pitchFamily="66" charset="0"/>
                </a:rPr>
                <a:t>In Reality</a:t>
              </a:r>
            </a:p>
          </p:txBody>
        </p:sp>
      </p:grpSp>
      <p:grpSp>
        <p:nvGrpSpPr>
          <p:cNvPr id="16" name="Group 15">
            <a:extLst>
              <a:ext uri="{FF2B5EF4-FFF2-40B4-BE49-F238E27FC236}">
                <a16:creationId xmlns:a16="http://schemas.microsoft.com/office/drawing/2014/main" xmlns="" id="{AAE8D260-E952-49BB-8A9B-CE3BEFD1CAC1}"/>
              </a:ext>
            </a:extLst>
          </p:cNvPr>
          <p:cNvGrpSpPr/>
          <p:nvPr/>
        </p:nvGrpSpPr>
        <p:grpSpPr>
          <a:xfrm>
            <a:off x="3775139" y="3881867"/>
            <a:ext cx="6539559" cy="2578440"/>
            <a:chOff x="2402802" y="4712636"/>
            <a:chExt cx="6975530" cy="1793153"/>
          </a:xfrm>
        </p:grpSpPr>
        <p:pic>
          <p:nvPicPr>
            <p:cNvPr id="17" name="Picture 16">
              <a:extLst>
                <a:ext uri="{FF2B5EF4-FFF2-40B4-BE49-F238E27FC236}">
                  <a16:creationId xmlns:a16="http://schemas.microsoft.com/office/drawing/2014/main" xmlns="" id="{4D990046-DAE5-4CE6-9328-13D8F264A1FE}"/>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Lst>
            </a:blip>
            <a:srcRect t="33274" b="33630"/>
            <a:stretch/>
          </p:blipFill>
          <p:spPr>
            <a:xfrm>
              <a:off x="2402802" y="4712636"/>
              <a:ext cx="6975530" cy="1793153"/>
            </a:xfrm>
            <a:prstGeom prst="rect">
              <a:avLst/>
            </a:prstGeom>
          </p:spPr>
        </p:pic>
        <p:sp>
          <p:nvSpPr>
            <p:cNvPr id="18" name="TextBox 17">
              <a:extLst>
                <a:ext uri="{FF2B5EF4-FFF2-40B4-BE49-F238E27FC236}">
                  <a16:creationId xmlns:a16="http://schemas.microsoft.com/office/drawing/2014/main" xmlns="" id="{0A355AB0-F2BF-4763-BB2A-E6FCAD89AB12}"/>
                </a:ext>
              </a:extLst>
            </p:cNvPr>
            <p:cNvSpPr txBox="1"/>
            <p:nvPr/>
          </p:nvSpPr>
          <p:spPr>
            <a:xfrm>
              <a:off x="2525353" y="5096140"/>
              <a:ext cx="6693031" cy="1027395"/>
            </a:xfrm>
            <a:prstGeom prst="rect">
              <a:avLst/>
            </a:prstGeom>
            <a:noFill/>
          </p:spPr>
          <p:txBody>
            <a:bodyPr wrap="square" rtlCol="0">
              <a:spAutoFit/>
            </a:bodyPr>
            <a:lstStyle/>
            <a:p>
              <a:pPr algn="ctr"/>
              <a:r>
                <a:rPr lang="en-GB" sz="2250" dirty="0"/>
                <a:t>With the right support, and if placed in a suitable role, people with a  disability can perform exceptionally well – and they can have a significant positive effect on staff morale</a:t>
              </a:r>
            </a:p>
          </p:txBody>
        </p:sp>
      </p:grpSp>
    </p:spTree>
    <p:extLst>
      <p:ext uri="{BB962C8B-B14F-4D97-AF65-F5344CB8AC3E}">
        <p14:creationId xmlns:p14="http://schemas.microsoft.com/office/powerpoint/2010/main" val="146839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grass, sky, outdoor, tree&#10;&#10;Description generated with very high confidence">
            <a:extLst>
              <a:ext uri="{FF2B5EF4-FFF2-40B4-BE49-F238E27FC236}">
                <a16:creationId xmlns:a16="http://schemas.microsoft.com/office/drawing/2014/main" xmlns="" id="{DFAB13EF-4BB5-44C3-ACF7-2C9BA5797F07}"/>
              </a:ext>
            </a:extLst>
          </p:cNvPr>
          <p:cNvPicPr>
            <a:picLocks noChangeAspect="1"/>
          </p:cNvPicPr>
          <p:nvPr/>
        </p:nvPicPr>
        <p:blipFill>
          <a:blip r:embed="rId2"/>
          <a:stretch>
            <a:fillRect/>
          </a:stretch>
        </p:blipFill>
        <p:spPr>
          <a:xfrm>
            <a:off x="1524000" y="0"/>
            <a:ext cx="9144000" cy="6858000"/>
          </a:xfrm>
          <a:prstGeom prst="rect">
            <a:avLst/>
          </a:prstGeom>
        </p:spPr>
      </p:pic>
      <p:sp>
        <p:nvSpPr>
          <p:cNvPr id="7" name="Rectangle 6">
            <a:extLst>
              <a:ext uri="{FF2B5EF4-FFF2-40B4-BE49-F238E27FC236}">
                <a16:creationId xmlns:a16="http://schemas.microsoft.com/office/drawing/2014/main" xmlns="" id="{A3CC1553-8B83-4844-9BC6-F5AFA2F94177}"/>
              </a:ext>
            </a:extLst>
          </p:cNvPr>
          <p:cNvSpPr/>
          <p:nvPr/>
        </p:nvSpPr>
        <p:spPr>
          <a:xfrm>
            <a:off x="1614360" y="122465"/>
            <a:ext cx="8939893" cy="6613071"/>
          </a:xfrm>
          <a:prstGeom prst="rect">
            <a:avLst/>
          </a:prstGeom>
          <a:solidFill>
            <a:schemeClr val="bg1">
              <a:alpha val="7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88"/>
          </a:p>
        </p:txBody>
      </p:sp>
      <p:sp>
        <p:nvSpPr>
          <p:cNvPr id="8" name="Rectangle 7">
            <a:extLst>
              <a:ext uri="{FF2B5EF4-FFF2-40B4-BE49-F238E27FC236}">
                <a16:creationId xmlns:a16="http://schemas.microsoft.com/office/drawing/2014/main" xmlns="" id="{4C20DE44-6A34-4EE4-9A8E-5AA48A0F3CA8}"/>
              </a:ext>
            </a:extLst>
          </p:cNvPr>
          <p:cNvSpPr/>
          <p:nvPr/>
        </p:nvSpPr>
        <p:spPr>
          <a:xfrm>
            <a:off x="2106486" y="-20771"/>
            <a:ext cx="8014378" cy="779060"/>
          </a:xfrm>
          <a:prstGeom prst="rect">
            <a:avLst/>
          </a:prstGeom>
          <a:noFill/>
        </p:spPr>
        <p:txBody>
          <a:bodyPr wrap="square" lIns="85725" tIns="42863" rIns="85725" bIns="42863">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500" b="1" spc="47" dirty="0">
                <a:ln w="11430">
                  <a:solidFill>
                    <a:schemeClr val="tx1"/>
                  </a:solidFill>
                </a:ln>
                <a:solidFill>
                  <a:srgbClr val="FF0000"/>
                </a:solidFill>
                <a:effectLst>
                  <a:outerShdw blurRad="76200" dist="50800" dir="5400000" algn="tl" rotWithShape="0">
                    <a:srgbClr val="000000">
                      <a:alpha val="65000"/>
                    </a:srgbClr>
                  </a:outerShdw>
                </a:effectLst>
              </a:rPr>
              <a:t>Myths and Misconceptions</a:t>
            </a:r>
          </a:p>
        </p:txBody>
      </p:sp>
      <p:grpSp>
        <p:nvGrpSpPr>
          <p:cNvPr id="9" name="Group 8">
            <a:extLst>
              <a:ext uri="{FF2B5EF4-FFF2-40B4-BE49-F238E27FC236}">
                <a16:creationId xmlns:a16="http://schemas.microsoft.com/office/drawing/2014/main" xmlns="" id="{4846E8FB-2955-4607-8F34-FD2D80E03212}"/>
              </a:ext>
            </a:extLst>
          </p:cNvPr>
          <p:cNvGrpSpPr/>
          <p:nvPr/>
        </p:nvGrpSpPr>
        <p:grpSpPr>
          <a:xfrm>
            <a:off x="1813651" y="-52130"/>
            <a:ext cx="2740402" cy="2740402"/>
            <a:chOff x="1988519" y="2479449"/>
            <a:chExt cx="2923095" cy="2923095"/>
          </a:xfrm>
        </p:grpSpPr>
        <p:pic>
          <p:nvPicPr>
            <p:cNvPr id="10" name="Picture 9">
              <a:extLst>
                <a:ext uri="{FF2B5EF4-FFF2-40B4-BE49-F238E27FC236}">
                  <a16:creationId xmlns:a16="http://schemas.microsoft.com/office/drawing/2014/main" xmlns="" id="{103D0764-8ABB-4755-89E3-25CC16D247FF}"/>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Lst>
            </a:blip>
            <a:stretch>
              <a:fillRect/>
            </a:stretch>
          </p:blipFill>
          <p:spPr>
            <a:xfrm rot="20840767">
              <a:off x="1988519" y="2479449"/>
              <a:ext cx="2923095" cy="2923095"/>
            </a:xfrm>
            <a:prstGeom prst="rect">
              <a:avLst/>
            </a:prstGeom>
          </p:spPr>
        </p:pic>
        <p:sp>
          <p:nvSpPr>
            <p:cNvPr id="11" name="TextBox 10">
              <a:extLst>
                <a:ext uri="{FF2B5EF4-FFF2-40B4-BE49-F238E27FC236}">
                  <a16:creationId xmlns:a16="http://schemas.microsoft.com/office/drawing/2014/main" xmlns="" id="{BE91943A-CCC8-471B-9E1E-86BD0B12AB29}"/>
                </a:ext>
              </a:extLst>
            </p:cNvPr>
            <p:cNvSpPr txBox="1"/>
            <p:nvPr/>
          </p:nvSpPr>
          <p:spPr>
            <a:xfrm rot="21011784">
              <a:off x="2248148" y="3614751"/>
              <a:ext cx="2403835" cy="652486"/>
            </a:xfrm>
            <a:prstGeom prst="rect">
              <a:avLst/>
            </a:prstGeom>
            <a:noFill/>
          </p:spPr>
          <p:txBody>
            <a:bodyPr wrap="square" rtlCol="0">
              <a:spAutoFit/>
            </a:bodyPr>
            <a:lstStyle/>
            <a:p>
              <a:pPr algn="ctr"/>
              <a:r>
                <a:rPr lang="en-GB" sz="3375" b="1" dirty="0">
                  <a:solidFill>
                    <a:srgbClr val="FF0000"/>
                  </a:solidFill>
                  <a:latin typeface="Informal Roman" panose="030604020304060B0204" pitchFamily="66" charset="0"/>
                </a:rPr>
                <a:t>Fact</a:t>
              </a:r>
            </a:p>
          </p:txBody>
        </p:sp>
      </p:grpSp>
      <p:grpSp>
        <p:nvGrpSpPr>
          <p:cNvPr id="12" name="Group 11">
            <a:extLst>
              <a:ext uri="{FF2B5EF4-FFF2-40B4-BE49-F238E27FC236}">
                <a16:creationId xmlns:a16="http://schemas.microsoft.com/office/drawing/2014/main" xmlns="" id="{CADBC197-5B4D-4667-8DA7-639C27A27739}"/>
              </a:ext>
            </a:extLst>
          </p:cNvPr>
          <p:cNvGrpSpPr/>
          <p:nvPr/>
        </p:nvGrpSpPr>
        <p:grpSpPr>
          <a:xfrm>
            <a:off x="3642718" y="1379321"/>
            <a:ext cx="6539559" cy="1997304"/>
            <a:chOff x="2261553" y="1471276"/>
            <a:chExt cx="6975530" cy="2130458"/>
          </a:xfrm>
        </p:grpSpPr>
        <p:pic>
          <p:nvPicPr>
            <p:cNvPr id="13" name="Picture 12">
              <a:extLst>
                <a:ext uri="{FF2B5EF4-FFF2-40B4-BE49-F238E27FC236}">
                  <a16:creationId xmlns:a16="http://schemas.microsoft.com/office/drawing/2014/main" xmlns="" id="{6BA462E9-4C38-42EE-9C6B-4EDC89C12929}"/>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Lst>
            </a:blip>
            <a:srcRect t="33274" b="33630"/>
            <a:stretch/>
          </p:blipFill>
          <p:spPr>
            <a:xfrm>
              <a:off x="2261553" y="1471276"/>
              <a:ext cx="6975530" cy="2130458"/>
            </a:xfrm>
            <a:prstGeom prst="rect">
              <a:avLst/>
            </a:prstGeom>
          </p:spPr>
        </p:pic>
        <p:sp>
          <p:nvSpPr>
            <p:cNvPr id="14" name="TextBox 13">
              <a:extLst>
                <a:ext uri="{FF2B5EF4-FFF2-40B4-BE49-F238E27FC236}">
                  <a16:creationId xmlns:a16="http://schemas.microsoft.com/office/drawing/2014/main" xmlns="" id="{74B8D4E3-4949-4577-9588-2A4F491981DD}"/>
                </a:ext>
              </a:extLst>
            </p:cNvPr>
            <p:cNvSpPr txBox="1"/>
            <p:nvPr/>
          </p:nvSpPr>
          <p:spPr>
            <a:xfrm>
              <a:off x="2400331" y="1943943"/>
              <a:ext cx="6693031" cy="1114358"/>
            </a:xfrm>
            <a:prstGeom prst="rect">
              <a:avLst/>
            </a:prstGeom>
            <a:noFill/>
          </p:spPr>
          <p:txBody>
            <a:bodyPr wrap="square" rtlCol="0">
              <a:spAutoFit/>
            </a:bodyPr>
            <a:lstStyle/>
            <a:p>
              <a:pPr algn="ctr"/>
              <a:r>
                <a:rPr lang="en-GB" sz="2063" dirty="0"/>
                <a:t>Many people with a  disability are fit to work and can do a job well, and can be just as productive at work as people without a disability.</a:t>
              </a:r>
              <a:endParaRPr lang="en-GB" sz="750" dirty="0"/>
            </a:p>
          </p:txBody>
        </p:sp>
      </p:grpSp>
      <p:grpSp>
        <p:nvGrpSpPr>
          <p:cNvPr id="15" name="Group 14">
            <a:extLst>
              <a:ext uri="{FF2B5EF4-FFF2-40B4-BE49-F238E27FC236}">
                <a16:creationId xmlns:a16="http://schemas.microsoft.com/office/drawing/2014/main" xmlns="" id="{11F5F840-77B5-4A48-A33C-531579804E73}"/>
              </a:ext>
            </a:extLst>
          </p:cNvPr>
          <p:cNvGrpSpPr/>
          <p:nvPr/>
        </p:nvGrpSpPr>
        <p:grpSpPr>
          <a:xfrm>
            <a:off x="1691931" y="2412615"/>
            <a:ext cx="2983834" cy="2740402"/>
            <a:chOff x="1858687" y="2479449"/>
            <a:chExt cx="3182756" cy="2923095"/>
          </a:xfrm>
        </p:grpSpPr>
        <p:pic>
          <p:nvPicPr>
            <p:cNvPr id="16" name="Picture 15">
              <a:extLst>
                <a:ext uri="{FF2B5EF4-FFF2-40B4-BE49-F238E27FC236}">
                  <a16:creationId xmlns:a16="http://schemas.microsoft.com/office/drawing/2014/main" xmlns="" id="{A7A6EDCF-509B-4B07-99E5-8E454330F77C}"/>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Lst>
            </a:blip>
            <a:stretch>
              <a:fillRect/>
            </a:stretch>
          </p:blipFill>
          <p:spPr>
            <a:xfrm rot="20840767">
              <a:off x="1988519" y="2479449"/>
              <a:ext cx="2923095" cy="2923095"/>
            </a:xfrm>
            <a:prstGeom prst="rect">
              <a:avLst/>
            </a:prstGeom>
          </p:spPr>
        </p:pic>
        <p:sp>
          <p:nvSpPr>
            <p:cNvPr id="17" name="TextBox 16">
              <a:extLst>
                <a:ext uri="{FF2B5EF4-FFF2-40B4-BE49-F238E27FC236}">
                  <a16:creationId xmlns:a16="http://schemas.microsoft.com/office/drawing/2014/main" xmlns="" id="{53D68726-482C-4B11-9FCB-0D5C1169C194}"/>
                </a:ext>
              </a:extLst>
            </p:cNvPr>
            <p:cNvSpPr txBox="1"/>
            <p:nvPr/>
          </p:nvSpPr>
          <p:spPr>
            <a:xfrm rot="21011784">
              <a:off x="1858687" y="3609689"/>
              <a:ext cx="3182756" cy="590931"/>
            </a:xfrm>
            <a:prstGeom prst="rect">
              <a:avLst/>
            </a:prstGeom>
            <a:noFill/>
          </p:spPr>
          <p:txBody>
            <a:bodyPr wrap="square" rtlCol="0">
              <a:spAutoFit/>
            </a:bodyPr>
            <a:lstStyle/>
            <a:p>
              <a:pPr algn="ctr"/>
              <a:r>
                <a:rPr lang="en-GB" sz="3000" b="1" dirty="0">
                  <a:solidFill>
                    <a:srgbClr val="FF0000"/>
                  </a:solidFill>
                  <a:latin typeface="Informal Roman" panose="030604020304060B0204" pitchFamily="66" charset="0"/>
                </a:rPr>
                <a:t>Research suggests</a:t>
              </a:r>
            </a:p>
          </p:txBody>
        </p:sp>
      </p:grpSp>
      <p:grpSp>
        <p:nvGrpSpPr>
          <p:cNvPr id="18" name="Group 17">
            <a:extLst>
              <a:ext uri="{FF2B5EF4-FFF2-40B4-BE49-F238E27FC236}">
                <a16:creationId xmlns:a16="http://schemas.microsoft.com/office/drawing/2014/main" xmlns="" id="{8F886E1B-105A-4B35-A658-7ADB60CF9455}"/>
              </a:ext>
            </a:extLst>
          </p:cNvPr>
          <p:cNvGrpSpPr/>
          <p:nvPr/>
        </p:nvGrpSpPr>
        <p:grpSpPr>
          <a:xfrm>
            <a:off x="3737471" y="3710747"/>
            <a:ext cx="6539559" cy="2903484"/>
            <a:chOff x="2362623" y="3958130"/>
            <a:chExt cx="6975530" cy="3097050"/>
          </a:xfrm>
        </p:grpSpPr>
        <p:pic>
          <p:nvPicPr>
            <p:cNvPr id="19" name="Picture 18">
              <a:extLst>
                <a:ext uri="{FF2B5EF4-FFF2-40B4-BE49-F238E27FC236}">
                  <a16:creationId xmlns:a16="http://schemas.microsoft.com/office/drawing/2014/main" xmlns="" id="{82EA39A7-E3BD-454F-ADA3-AF6A7C5473BB}"/>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Lst>
            </a:blip>
            <a:srcRect t="33274" b="33630"/>
            <a:stretch/>
          </p:blipFill>
          <p:spPr>
            <a:xfrm>
              <a:off x="2362623" y="3958130"/>
              <a:ext cx="6975530" cy="3097050"/>
            </a:xfrm>
            <a:prstGeom prst="rect">
              <a:avLst/>
            </a:prstGeom>
          </p:spPr>
        </p:pic>
        <p:sp>
          <p:nvSpPr>
            <p:cNvPr id="20" name="TextBox 19">
              <a:extLst>
                <a:ext uri="{FF2B5EF4-FFF2-40B4-BE49-F238E27FC236}">
                  <a16:creationId xmlns:a16="http://schemas.microsoft.com/office/drawing/2014/main" xmlns="" id="{5302EA0F-F367-4CF1-8C44-D824E8F7288A}"/>
                </a:ext>
              </a:extLst>
            </p:cNvPr>
            <p:cNvSpPr txBox="1"/>
            <p:nvPr/>
          </p:nvSpPr>
          <p:spPr>
            <a:xfrm>
              <a:off x="2477857" y="4762367"/>
              <a:ext cx="6693031" cy="1575817"/>
            </a:xfrm>
            <a:prstGeom prst="rect">
              <a:avLst/>
            </a:prstGeom>
            <a:noFill/>
          </p:spPr>
          <p:txBody>
            <a:bodyPr wrap="square" rtlCol="0">
              <a:spAutoFit/>
            </a:bodyPr>
            <a:lstStyle/>
            <a:p>
              <a:pPr algn="ctr"/>
              <a:r>
                <a:rPr lang="en-GB" sz="2250" dirty="0"/>
                <a:t>Employers are more likely to have a positive view of work performance of people with a  disability if they have previously employed somebody with a  disability.</a:t>
              </a:r>
            </a:p>
          </p:txBody>
        </p:sp>
      </p:grpSp>
      <p:sp>
        <p:nvSpPr>
          <p:cNvPr id="22" name="TextBox 21">
            <a:extLst>
              <a:ext uri="{FF2B5EF4-FFF2-40B4-BE49-F238E27FC236}">
                <a16:creationId xmlns:a16="http://schemas.microsoft.com/office/drawing/2014/main" xmlns="" id="{98704C10-0CB7-4885-9E98-C7B1EB7BCB07}"/>
              </a:ext>
            </a:extLst>
          </p:cNvPr>
          <p:cNvSpPr txBox="1"/>
          <p:nvPr/>
        </p:nvSpPr>
        <p:spPr>
          <a:xfrm>
            <a:off x="3267254" y="6614231"/>
            <a:ext cx="2566565" cy="207749"/>
          </a:xfrm>
          <a:prstGeom prst="rect">
            <a:avLst/>
          </a:prstGeom>
          <a:noFill/>
        </p:spPr>
        <p:txBody>
          <a:bodyPr wrap="square" rtlCol="0">
            <a:spAutoFit/>
          </a:bodyPr>
          <a:lstStyle/>
          <a:p>
            <a:r>
              <a:rPr lang="en-GB" sz="750" dirty="0"/>
              <a:t>Beyer and Beyer (2017). Economic Benefits</a:t>
            </a:r>
          </a:p>
        </p:txBody>
      </p:sp>
    </p:spTree>
    <p:extLst>
      <p:ext uri="{BB962C8B-B14F-4D97-AF65-F5344CB8AC3E}">
        <p14:creationId xmlns:p14="http://schemas.microsoft.com/office/powerpoint/2010/main" val="1623899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left)">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wo people standing in front of a store&#10;&#10;Description generated with high confidence">
            <a:extLst>
              <a:ext uri="{FF2B5EF4-FFF2-40B4-BE49-F238E27FC236}">
                <a16:creationId xmlns:a16="http://schemas.microsoft.com/office/drawing/2014/main" xmlns="" id="{82409E10-4693-42AA-AD37-4D8ABF1829EB}"/>
              </a:ext>
            </a:extLst>
          </p:cNvPr>
          <p:cNvPicPr>
            <a:picLocks noChangeAspect="1"/>
          </p:cNvPicPr>
          <p:nvPr/>
        </p:nvPicPr>
        <p:blipFill>
          <a:blip r:embed="rId2"/>
          <a:stretch>
            <a:fillRect/>
          </a:stretch>
        </p:blipFill>
        <p:spPr>
          <a:xfrm>
            <a:off x="1524000" y="0"/>
            <a:ext cx="9144000" cy="6858000"/>
          </a:xfrm>
          <a:prstGeom prst="rect">
            <a:avLst/>
          </a:prstGeom>
        </p:spPr>
      </p:pic>
      <p:sp>
        <p:nvSpPr>
          <p:cNvPr id="7" name="Rectangle 6">
            <a:extLst>
              <a:ext uri="{FF2B5EF4-FFF2-40B4-BE49-F238E27FC236}">
                <a16:creationId xmlns:a16="http://schemas.microsoft.com/office/drawing/2014/main" xmlns="" id="{0F095CF5-CB06-4AD0-BE99-EF8F16DB0CBC}"/>
              </a:ext>
            </a:extLst>
          </p:cNvPr>
          <p:cNvSpPr/>
          <p:nvPr/>
        </p:nvSpPr>
        <p:spPr>
          <a:xfrm>
            <a:off x="1614360" y="91848"/>
            <a:ext cx="8950099" cy="6613072"/>
          </a:xfrm>
          <a:prstGeom prst="rect">
            <a:avLst/>
          </a:prstGeom>
          <a:solidFill>
            <a:schemeClr val="bg1">
              <a:alpha val="72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88"/>
          </a:p>
        </p:txBody>
      </p:sp>
      <p:sp>
        <p:nvSpPr>
          <p:cNvPr id="8" name="Rectangle 7">
            <a:extLst>
              <a:ext uri="{FF2B5EF4-FFF2-40B4-BE49-F238E27FC236}">
                <a16:creationId xmlns:a16="http://schemas.microsoft.com/office/drawing/2014/main" xmlns="" id="{E9B995D9-482B-4D1D-B0D9-05892D541BEF}"/>
              </a:ext>
            </a:extLst>
          </p:cNvPr>
          <p:cNvSpPr/>
          <p:nvPr/>
        </p:nvSpPr>
        <p:spPr>
          <a:xfrm>
            <a:off x="2106486" y="-20771"/>
            <a:ext cx="8014378" cy="779060"/>
          </a:xfrm>
          <a:prstGeom prst="rect">
            <a:avLst/>
          </a:prstGeom>
          <a:noFill/>
        </p:spPr>
        <p:txBody>
          <a:bodyPr wrap="square" lIns="85725" tIns="42863" rIns="85725" bIns="42863">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500" b="1" spc="47" dirty="0">
                <a:ln w="11430">
                  <a:solidFill>
                    <a:schemeClr val="tx1"/>
                  </a:solidFill>
                </a:ln>
                <a:solidFill>
                  <a:srgbClr val="FF0000"/>
                </a:solidFill>
                <a:effectLst>
                  <a:outerShdw blurRad="76200" dist="50800" dir="5400000" algn="tl" rotWithShape="0">
                    <a:srgbClr val="000000">
                      <a:alpha val="65000"/>
                    </a:srgbClr>
                  </a:outerShdw>
                </a:effectLst>
              </a:rPr>
              <a:t>Myths and Misconceptions</a:t>
            </a:r>
          </a:p>
        </p:txBody>
      </p:sp>
      <p:grpSp>
        <p:nvGrpSpPr>
          <p:cNvPr id="10" name="Group 9">
            <a:extLst>
              <a:ext uri="{FF2B5EF4-FFF2-40B4-BE49-F238E27FC236}">
                <a16:creationId xmlns:a16="http://schemas.microsoft.com/office/drawing/2014/main" xmlns="" id="{0F92364D-A0C8-40BB-9F41-ED002A5E3D7D}"/>
              </a:ext>
            </a:extLst>
          </p:cNvPr>
          <p:cNvGrpSpPr/>
          <p:nvPr/>
        </p:nvGrpSpPr>
        <p:grpSpPr>
          <a:xfrm>
            <a:off x="1813651" y="274864"/>
            <a:ext cx="2740402" cy="2740402"/>
            <a:chOff x="1988519" y="2479449"/>
            <a:chExt cx="2923095" cy="2923095"/>
          </a:xfrm>
        </p:grpSpPr>
        <p:pic>
          <p:nvPicPr>
            <p:cNvPr id="11" name="Picture 10">
              <a:extLst>
                <a:ext uri="{FF2B5EF4-FFF2-40B4-BE49-F238E27FC236}">
                  <a16:creationId xmlns:a16="http://schemas.microsoft.com/office/drawing/2014/main" xmlns="" id="{57777D2A-920E-4896-9554-F150440E18A3}"/>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Lst>
            </a:blip>
            <a:stretch>
              <a:fillRect/>
            </a:stretch>
          </p:blipFill>
          <p:spPr>
            <a:xfrm rot="20840767">
              <a:off x="1988519" y="2479449"/>
              <a:ext cx="2923095" cy="2923095"/>
            </a:xfrm>
            <a:prstGeom prst="rect">
              <a:avLst/>
            </a:prstGeom>
          </p:spPr>
        </p:pic>
        <p:sp>
          <p:nvSpPr>
            <p:cNvPr id="12" name="TextBox 11">
              <a:extLst>
                <a:ext uri="{FF2B5EF4-FFF2-40B4-BE49-F238E27FC236}">
                  <a16:creationId xmlns:a16="http://schemas.microsoft.com/office/drawing/2014/main" xmlns="" id="{EB04AFC1-744F-43AB-9A17-663748189122}"/>
                </a:ext>
              </a:extLst>
            </p:cNvPr>
            <p:cNvSpPr txBox="1"/>
            <p:nvPr/>
          </p:nvSpPr>
          <p:spPr>
            <a:xfrm rot="21011784">
              <a:off x="2248148" y="3614751"/>
              <a:ext cx="2403835" cy="652486"/>
            </a:xfrm>
            <a:prstGeom prst="rect">
              <a:avLst/>
            </a:prstGeom>
            <a:noFill/>
          </p:spPr>
          <p:txBody>
            <a:bodyPr wrap="square" rtlCol="0">
              <a:spAutoFit/>
            </a:bodyPr>
            <a:lstStyle/>
            <a:p>
              <a:pPr algn="ctr"/>
              <a:r>
                <a:rPr lang="en-GB" sz="3375" b="1" dirty="0">
                  <a:solidFill>
                    <a:srgbClr val="FF0000"/>
                  </a:solidFill>
                  <a:latin typeface="Informal Roman" panose="030604020304060B0204" pitchFamily="66" charset="0"/>
                </a:rPr>
                <a:t>Misconception</a:t>
              </a:r>
            </a:p>
          </p:txBody>
        </p:sp>
      </p:grpSp>
      <p:grpSp>
        <p:nvGrpSpPr>
          <p:cNvPr id="13" name="Group 12">
            <a:extLst>
              <a:ext uri="{FF2B5EF4-FFF2-40B4-BE49-F238E27FC236}">
                <a16:creationId xmlns:a16="http://schemas.microsoft.com/office/drawing/2014/main" xmlns="" id="{07DDCC0A-5F16-4320-9E95-23FBEAD13CF2}"/>
              </a:ext>
            </a:extLst>
          </p:cNvPr>
          <p:cNvGrpSpPr/>
          <p:nvPr/>
        </p:nvGrpSpPr>
        <p:grpSpPr>
          <a:xfrm>
            <a:off x="3642718" y="1715154"/>
            <a:ext cx="6539559" cy="1566989"/>
            <a:chOff x="2261553" y="1829497"/>
            <a:chExt cx="6975530" cy="1671455"/>
          </a:xfrm>
        </p:grpSpPr>
        <p:pic>
          <p:nvPicPr>
            <p:cNvPr id="14" name="Picture 13">
              <a:extLst>
                <a:ext uri="{FF2B5EF4-FFF2-40B4-BE49-F238E27FC236}">
                  <a16:creationId xmlns:a16="http://schemas.microsoft.com/office/drawing/2014/main" xmlns="" id="{623B6AD8-CE29-4C89-9324-01745B0470A0}"/>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Lst>
            </a:blip>
            <a:srcRect t="33274" b="33630"/>
            <a:stretch/>
          </p:blipFill>
          <p:spPr>
            <a:xfrm>
              <a:off x="2261553" y="1829497"/>
              <a:ext cx="6975530" cy="1671455"/>
            </a:xfrm>
            <a:prstGeom prst="rect">
              <a:avLst/>
            </a:prstGeom>
          </p:spPr>
        </p:pic>
        <p:sp>
          <p:nvSpPr>
            <p:cNvPr id="15" name="TextBox 14">
              <a:extLst>
                <a:ext uri="{FF2B5EF4-FFF2-40B4-BE49-F238E27FC236}">
                  <a16:creationId xmlns:a16="http://schemas.microsoft.com/office/drawing/2014/main" xmlns="" id="{458605AF-BA56-4B09-B2A2-AF6040A8E278}"/>
                </a:ext>
              </a:extLst>
            </p:cNvPr>
            <p:cNvSpPr txBox="1"/>
            <p:nvPr/>
          </p:nvSpPr>
          <p:spPr>
            <a:xfrm>
              <a:off x="2347274" y="2222606"/>
              <a:ext cx="6693031" cy="837152"/>
            </a:xfrm>
            <a:prstGeom prst="rect">
              <a:avLst/>
            </a:prstGeom>
            <a:noFill/>
          </p:spPr>
          <p:txBody>
            <a:bodyPr wrap="square" rtlCol="0">
              <a:spAutoFit/>
            </a:bodyPr>
            <a:lstStyle/>
            <a:p>
              <a:pPr algn="ctr"/>
              <a:r>
                <a:rPr lang="en-GB" sz="2250" dirty="0"/>
                <a:t>“There’s little or no support for me as an employer when employing a person with a disability.”</a:t>
              </a:r>
            </a:p>
          </p:txBody>
        </p:sp>
      </p:grpSp>
      <p:grpSp>
        <p:nvGrpSpPr>
          <p:cNvPr id="16" name="Group 15">
            <a:extLst>
              <a:ext uri="{FF2B5EF4-FFF2-40B4-BE49-F238E27FC236}">
                <a16:creationId xmlns:a16="http://schemas.microsoft.com/office/drawing/2014/main" xmlns="" id="{C493334C-09DD-441D-B556-736E087D7E0D}"/>
              </a:ext>
            </a:extLst>
          </p:cNvPr>
          <p:cNvGrpSpPr/>
          <p:nvPr/>
        </p:nvGrpSpPr>
        <p:grpSpPr>
          <a:xfrm>
            <a:off x="1749671" y="2426465"/>
            <a:ext cx="2740402" cy="2740402"/>
            <a:chOff x="1988519" y="2479449"/>
            <a:chExt cx="2923095" cy="2923095"/>
          </a:xfrm>
        </p:grpSpPr>
        <p:pic>
          <p:nvPicPr>
            <p:cNvPr id="17" name="Picture 16">
              <a:extLst>
                <a:ext uri="{FF2B5EF4-FFF2-40B4-BE49-F238E27FC236}">
                  <a16:creationId xmlns:a16="http://schemas.microsoft.com/office/drawing/2014/main" xmlns="" id="{9AE63FF3-554E-4D69-92DB-1F72D5ED8BD1}"/>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Lst>
            </a:blip>
            <a:stretch>
              <a:fillRect/>
            </a:stretch>
          </p:blipFill>
          <p:spPr>
            <a:xfrm rot="20840767">
              <a:off x="1988519" y="2479449"/>
              <a:ext cx="2923095" cy="2923095"/>
            </a:xfrm>
            <a:prstGeom prst="rect">
              <a:avLst/>
            </a:prstGeom>
          </p:spPr>
        </p:pic>
        <p:sp>
          <p:nvSpPr>
            <p:cNvPr id="18" name="TextBox 17">
              <a:extLst>
                <a:ext uri="{FF2B5EF4-FFF2-40B4-BE49-F238E27FC236}">
                  <a16:creationId xmlns:a16="http://schemas.microsoft.com/office/drawing/2014/main" xmlns="" id="{9ED62972-E300-4945-88C0-C872133D1B30}"/>
                </a:ext>
              </a:extLst>
            </p:cNvPr>
            <p:cNvSpPr txBox="1"/>
            <p:nvPr/>
          </p:nvSpPr>
          <p:spPr>
            <a:xfrm rot="21011784">
              <a:off x="2248148" y="3614751"/>
              <a:ext cx="2403835" cy="652486"/>
            </a:xfrm>
            <a:prstGeom prst="rect">
              <a:avLst/>
            </a:prstGeom>
            <a:noFill/>
          </p:spPr>
          <p:txBody>
            <a:bodyPr wrap="square" rtlCol="0">
              <a:spAutoFit/>
            </a:bodyPr>
            <a:lstStyle/>
            <a:p>
              <a:pPr algn="ctr"/>
              <a:r>
                <a:rPr lang="en-GB" sz="3375" b="1" dirty="0">
                  <a:solidFill>
                    <a:srgbClr val="FF0000"/>
                  </a:solidFill>
                  <a:latin typeface="Informal Roman" panose="030604020304060B0204" pitchFamily="66" charset="0"/>
                </a:rPr>
                <a:t>In Reality</a:t>
              </a:r>
            </a:p>
          </p:txBody>
        </p:sp>
      </p:grpSp>
      <p:grpSp>
        <p:nvGrpSpPr>
          <p:cNvPr id="19" name="Group 18">
            <a:extLst>
              <a:ext uri="{FF2B5EF4-FFF2-40B4-BE49-F238E27FC236}">
                <a16:creationId xmlns:a16="http://schemas.microsoft.com/office/drawing/2014/main" xmlns="" id="{09C1D9FC-3C4B-4FA2-B25F-9DBD8521BCE5}"/>
              </a:ext>
            </a:extLst>
          </p:cNvPr>
          <p:cNvGrpSpPr/>
          <p:nvPr/>
        </p:nvGrpSpPr>
        <p:grpSpPr>
          <a:xfrm>
            <a:off x="3775139" y="3881867"/>
            <a:ext cx="6539559" cy="2578440"/>
            <a:chOff x="2402802" y="4712636"/>
            <a:chExt cx="6975530" cy="1793153"/>
          </a:xfrm>
        </p:grpSpPr>
        <p:pic>
          <p:nvPicPr>
            <p:cNvPr id="20" name="Picture 19">
              <a:extLst>
                <a:ext uri="{FF2B5EF4-FFF2-40B4-BE49-F238E27FC236}">
                  <a16:creationId xmlns:a16="http://schemas.microsoft.com/office/drawing/2014/main" xmlns="" id="{9215D900-3A9D-451F-B669-3EC603F21295}"/>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Lst>
            </a:blip>
            <a:srcRect t="33274" b="33630"/>
            <a:stretch/>
          </p:blipFill>
          <p:spPr>
            <a:xfrm>
              <a:off x="2402802" y="4712636"/>
              <a:ext cx="6975530" cy="1793153"/>
            </a:xfrm>
            <a:prstGeom prst="rect">
              <a:avLst/>
            </a:prstGeom>
          </p:spPr>
        </p:pic>
        <p:sp>
          <p:nvSpPr>
            <p:cNvPr id="21" name="TextBox 20">
              <a:extLst>
                <a:ext uri="{FF2B5EF4-FFF2-40B4-BE49-F238E27FC236}">
                  <a16:creationId xmlns:a16="http://schemas.microsoft.com/office/drawing/2014/main" xmlns="" id="{7BCA8A59-4000-4825-B503-F7D56313E6D2}"/>
                </a:ext>
              </a:extLst>
            </p:cNvPr>
            <p:cNvSpPr txBox="1"/>
            <p:nvPr/>
          </p:nvSpPr>
          <p:spPr>
            <a:xfrm>
              <a:off x="2525353" y="5217919"/>
              <a:ext cx="6693031" cy="786599"/>
            </a:xfrm>
            <a:prstGeom prst="rect">
              <a:avLst/>
            </a:prstGeom>
            <a:noFill/>
          </p:spPr>
          <p:txBody>
            <a:bodyPr wrap="square" rtlCol="0">
              <a:spAutoFit/>
            </a:bodyPr>
            <a:lstStyle/>
            <a:p>
              <a:pPr algn="ctr"/>
              <a:r>
                <a:rPr lang="en-GB" sz="2250" dirty="0"/>
                <a:t>We provide tailored training and support to both the person with a disability and you as the employer.</a:t>
              </a:r>
            </a:p>
          </p:txBody>
        </p:sp>
      </p:grpSp>
    </p:spTree>
    <p:extLst>
      <p:ext uri="{BB962C8B-B14F-4D97-AF65-F5344CB8AC3E}">
        <p14:creationId xmlns:p14="http://schemas.microsoft.com/office/powerpoint/2010/main" val="225691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left)">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left)">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D4270EA6B64DE4389D3F0571115D7A5" ma:contentTypeVersion="8" ma:contentTypeDescription="Create a new document." ma:contentTypeScope="" ma:versionID="5d1ab7ce621baccbf6f6d3615c32351b">
  <xsd:schema xmlns:xsd="http://www.w3.org/2001/XMLSchema" xmlns:xs="http://www.w3.org/2001/XMLSchema" xmlns:p="http://schemas.microsoft.com/office/2006/metadata/properties" xmlns:ns2="6989c0d3-a58c-488b-a7c6-c8e5e74efe16" targetNamespace="http://schemas.microsoft.com/office/2006/metadata/properties" ma:root="true" ma:fieldsID="c2d1807984e93f635dcc683b25340e53" ns2:_="">
    <xsd:import namespace="6989c0d3-a58c-488b-a7c6-c8e5e74efe1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989c0d3-a58c-488b-a7c6-c8e5e74efe1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96D2FAE-02A2-4621-968D-4611699B5950}"/>
</file>

<file path=customXml/itemProps2.xml><?xml version="1.0" encoding="utf-8"?>
<ds:datastoreItem xmlns:ds="http://schemas.openxmlformats.org/officeDocument/2006/customXml" ds:itemID="{1F9F210C-56E4-45E3-992A-EAD676D5C8E9}"/>
</file>

<file path=customXml/itemProps3.xml><?xml version="1.0" encoding="utf-8"?>
<ds:datastoreItem xmlns:ds="http://schemas.openxmlformats.org/officeDocument/2006/customXml" ds:itemID="{13A7CAFD-A574-4271-80D0-02C98160528D}"/>
</file>

<file path=docProps/app.xml><?xml version="1.0" encoding="utf-8"?>
<Properties xmlns="http://schemas.openxmlformats.org/officeDocument/2006/extended-properties" xmlns:vt="http://schemas.openxmlformats.org/officeDocument/2006/docPropsVTypes">
  <Template>Office Theme</Template>
  <TotalTime>6421</TotalTime>
  <Words>2380</Words>
  <Application>Microsoft Office PowerPoint</Application>
  <PresentationFormat>Widescreen</PresentationFormat>
  <Paragraphs>234</Paragraphs>
  <Slides>50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50</vt:i4>
      </vt:variant>
    </vt:vector>
  </HeadingPairs>
  <TitlesOfParts>
    <vt:vector size="57" baseType="lpstr">
      <vt:lpstr>Arial</vt:lpstr>
      <vt:lpstr>Calibri</vt:lpstr>
      <vt:lpstr>Calibri Light</vt:lpstr>
      <vt:lpstr>Franklin Gothic Book</vt:lpstr>
      <vt:lpstr>Helvetica</vt:lpstr>
      <vt:lpstr>Informal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Kelly Picton</dc:creator>
  <cp:lastModifiedBy>James Cheetham</cp:lastModifiedBy>
  <cp:revision>58</cp:revision>
  <cp:lastPrinted>2018-12-07T13:09:41Z</cp:lastPrinted>
  <dcterms:created xsi:type="dcterms:W3CDTF">2018-12-06T13:06:12Z</dcterms:created>
  <dcterms:modified xsi:type="dcterms:W3CDTF">2019-06-17T12:30:59Z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2921000.00000000</vt:lpwstr>
  </property>
  <property fmtid="{D5CDD505-2E9C-101B-9397-08002B2CF9AE}" pid="3" name="ContentTypeId">
    <vt:lpwstr>0x010100ED4270EA6B64DE4389D3F0571115D7A5</vt:lpwstr>
  </property>
</Properties>
</file>